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738" r:id="rId4"/>
    <p:sldMasterId id="2147483750" r:id="rId5"/>
  </p:sldMasterIdLst>
  <p:notesMasterIdLst>
    <p:notesMasterId r:id="rId76"/>
  </p:notesMasterIdLst>
  <p:handoutMasterIdLst>
    <p:handoutMasterId r:id="rId77"/>
  </p:handoutMasterIdLst>
  <p:sldIdLst>
    <p:sldId id="1158" r:id="rId6"/>
    <p:sldId id="1199" r:id="rId7"/>
    <p:sldId id="1200" r:id="rId8"/>
    <p:sldId id="1201" r:id="rId9"/>
    <p:sldId id="1166" r:id="rId10"/>
    <p:sldId id="1167" r:id="rId11"/>
    <p:sldId id="1168" r:id="rId12"/>
    <p:sldId id="1169" r:id="rId13"/>
    <p:sldId id="1170" r:id="rId14"/>
    <p:sldId id="1171" r:id="rId15"/>
    <p:sldId id="1174" r:id="rId16"/>
    <p:sldId id="1178" r:id="rId17"/>
    <p:sldId id="1189" r:id="rId18"/>
    <p:sldId id="1190" r:id="rId19"/>
    <p:sldId id="1188" r:id="rId20"/>
    <p:sldId id="1244" r:id="rId21"/>
    <p:sldId id="1245" r:id="rId22"/>
    <p:sldId id="1246" r:id="rId23"/>
    <p:sldId id="1247" r:id="rId24"/>
    <p:sldId id="1248" r:id="rId25"/>
    <p:sldId id="1243" r:id="rId26"/>
    <p:sldId id="1197" r:id="rId27"/>
    <p:sldId id="1198" r:id="rId28"/>
    <p:sldId id="1192" r:id="rId29"/>
    <p:sldId id="1193" r:id="rId30"/>
    <p:sldId id="1194" r:id="rId31"/>
    <p:sldId id="1195" r:id="rId32"/>
    <p:sldId id="1196" r:id="rId33"/>
    <p:sldId id="1255" r:id="rId34"/>
    <p:sldId id="1256" r:id="rId35"/>
    <p:sldId id="1257" r:id="rId36"/>
    <p:sldId id="1180" r:id="rId37"/>
    <p:sldId id="1181" r:id="rId38"/>
    <p:sldId id="1182" r:id="rId39"/>
    <p:sldId id="1183" r:id="rId40"/>
    <p:sldId id="1185" r:id="rId41"/>
    <p:sldId id="1186" r:id="rId42"/>
    <p:sldId id="1187" r:id="rId43"/>
    <p:sldId id="1258" r:id="rId44"/>
    <p:sldId id="1265" r:id="rId45"/>
    <p:sldId id="1276" r:id="rId46"/>
    <p:sldId id="1277" r:id="rId47"/>
    <p:sldId id="1267" r:id="rId48"/>
    <p:sldId id="1260" r:id="rId49"/>
    <p:sldId id="1261" r:id="rId50"/>
    <p:sldId id="1262" r:id="rId51"/>
    <p:sldId id="1263" r:id="rId52"/>
    <p:sldId id="1259" r:id="rId53"/>
    <p:sldId id="1266" r:id="rId54"/>
    <p:sldId id="1278" r:id="rId55"/>
    <p:sldId id="1264" r:id="rId56"/>
    <p:sldId id="1274" r:id="rId57"/>
    <p:sldId id="1272" r:id="rId58"/>
    <p:sldId id="1251" r:id="rId59"/>
    <p:sldId id="1249" r:id="rId60"/>
    <p:sldId id="1252" r:id="rId61"/>
    <p:sldId id="1270" r:id="rId62"/>
    <p:sldId id="1271" r:id="rId63"/>
    <p:sldId id="1285" r:id="rId64"/>
    <p:sldId id="1268" r:id="rId65"/>
    <p:sldId id="1284" r:id="rId66"/>
    <p:sldId id="1163" r:id="rId67"/>
    <p:sldId id="1164" r:id="rId68"/>
    <p:sldId id="1275" r:id="rId69"/>
    <p:sldId id="1165" r:id="rId70"/>
    <p:sldId id="1281" r:id="rId71"/>
    <p:sldId id="1282" r:id="rId72"/>
    <p:sldId id="1283" r:id="rId73"/>
    <p:sldId id="1250" r:id="rId74"/>
    <p:sldId id="1025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E77"/>
    <a:srgbClr val="C55D64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0424" autoAdjust="0"/>
  </p:normalViewPr>
  <p:slideViewPr>
    <p:cSldViewPr snapToGrid="0" snapToObjects="1">
      <p:cViewPr varScale="1">
        <p:scale>
          <a:sx n="68" d="100"/>
          <a:sy n="68" d="100"/>
        </p:scale>
        <p:origin x="12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8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FE80-612E-D248-B584-DA8E060B9D6E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B8669-6234-4F44-A6CB-41A2A29A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1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FA95-F25F-6A4E-9805-3808DEC8B84A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A8895-A308-DC44-9938-C42D876EE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4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A9F8A-66C5-47CD-8833-BC8D68FBD615}" type="slidenum">
              <a:rPr lang="en-US"/>
              <a:pPr/>
              <a:t>2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435C9A-69EC-467A-855F-18A03067D6EA}" type="slidenum">
              <a:rPr lang="en-US"/>
              <a:pPr/>
              <a:t>16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CEEC69-6992-441D-B26F-DADBD2986E52}" type="slidenum">
              <a:rPr lang="en-US"/>
              <a:pPr/>
              <a:t>17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31623-F0E8-4B43-9393-CF286AD55EF7}" type="slidenum">
              <a:rPr lang="en-US"/>
              <a:pPr/>
              <a:t>18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1615B-00F3-4DDF-A3FD-27A961486B97}" type="slidenum">
              <a:rPr lang="en-US"/>
              <a:pPr/>
              <a:t>19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51413-16BC-4EEB-8F92-8843B4DBDB83}" type="slidenum">
              <a:rPr lang="en-US"/>
              <a:pPr/>
              <a:t>20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29949-F509-46CE-9E65-25CD6721D799}" type="slidenum">
              <a:rPr lang="en-US"/>
              <a:pPr/>
              <a:t>21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8B5407-42DC-4764-A5C8-39027198840B}" type="slidenum">
              <a:rPr lang="en-US"/>
              <a:pPr/>
              <a:t>3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TODO: Include the math on the right. </a:t>
            </a:r>
          </a:p>
          <a:p>
            <a:r>
              <a:rPr lang="en-US" baseline="0" dirty="0"/>
              <a:t>TODO: Show the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This is regular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saw with XOR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21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CF2FE-0122-4A1F-A384-F203D3DC8214}" type="slidenum">
              <a:rPr lang="en-US"/>
              <a:pPr/>
              <a:t>4</a:t>
            </a:fld>
            <a:endParaRPr 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Cut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1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EE38-C8CA-0C44-947F-F569C925BA56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FC9C-2E47-5D47-95CF-45E1ACF1DBF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3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54D-F174-1149-BF06-CD7DD5AF9AA3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2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130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32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4D584A2-0344-4A64-85F9-86CD4928F9D9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25088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092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>
            <a:grpSpLocks/>
          </p:cNvGrpSpPr>
          <p:nvPr userDrawn="1"/>
        </p:nvGrpSpPr>
        <p:grpSpPr bwMode="auto">
          <a:xfrm>
            <a:off x="609600" y="152400"/>
            <a:ext cx="2438400" cy="420688"/>
            <a:chOff x="0" y="6"/>
            <a:chExt cx="1248" cy="265"/>
          </a:xfrm>
        </p:grpSpPr>
        <p:sp>
          <p:nvSpPr>
            <p:cNvPr id="42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43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" name="Picture 4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52400"/>
            <a:ext cx="430213" cy="449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04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F761-062A-B94A-8542-9F565EB6F277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3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0F549-F879-4053-8685-4286A63136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827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FC620-C6B9-49BD-AA1C-2FA7D4C50E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042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79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B5796-D054-4DD8-B5EF-73FA0ED307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5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2114550" cy="5859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91250" cy="5859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96E2E-D738-4E1C-9FCE-771120A47E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118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574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CD3B44FC-3DD7-4F46-9E87-ED25DEAC5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161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267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:\paint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123D27-44AE-1D4A-8491-6DE6BEA9989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1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F882-12AF-7E45-A669-9397B47E14F8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B205A-3110-804D-BCA5-F8244F042B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B32D5A-8082-774C-9D29-4812EBF5DF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9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AF86C-91F6-5344-B023-7256C9BAD8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6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ABEDB-4CFC-6847-9D03-9579480D8EA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7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5F3CFA-B6A8-2742-B240-918F23D61C2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93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49201-F89E-7B4D-A97E-1E7192B930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0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9A741F-EAD6-4748-BD6A-614FB90B4A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2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9901C-3A04-634F-B3E1-56190CCC448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6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40EE36-526D-6644-8989-4EB02D9E87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83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C801EF-A2CD-0F4D-ABD3-8A65E309ED6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FDFC-8405-6B4A-A08B-E3A56D1E6B31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63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443C-72BE-CF4B-ACE7-DD445CD666F8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55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509545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461FB-6672-D449-BF26-4C1DC7D36F2F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0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859603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2918-CC78-8D41-ABA1-1E8F61DC43D1}" type="datetime1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337535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68878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599B-CF4E-4745-A1C4-0A1EAD1AE797}" type="datetime1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85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3415-B2F7-814D-AB88-C1D4F5212AB3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68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EB1A2-967F-EF46-A281-A64C8735F71A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3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7EFC-DC2A-4140-AA88-6404FE9C25AF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8227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523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523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A6AC-7802-B748-8BFC-963178D932F5}" type="datetime1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61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37D0-81EC-E749-AA69-D8326DE4460C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66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77571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4725405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75DF-1D7E-3D46-9FBF-32626F7C8B76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92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1478025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000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 baseline="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with a 1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5251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44525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1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2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B7F1-0188-A940-BF5D-66E37647A655}" type="datetime1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51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8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7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932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73731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8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06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43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38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02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05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22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0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3F8A-3757-3D4C-A426-B0CD6A2F9C46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F7F2-6097-5847-AD96-B9054D2B06FC}" type="datetime1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2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0760"/>
            <a:ext cx="8229600" cy="504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54B1-5E36-6045-A73E-011127FE28AE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2685" y="6356350"/>
            <a:ext cx="8694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5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  <p:sldLayoutId id="2147483763" r:id="rId14"/>
    <p:sldLayoutId id="2147483765" r:id="rId15"/>
    <p:sldLayoutId id="2147483767" r:id="rId16"/>
    <p:sldLayoutId id="2147483771" r:id="rId17"/>
    <p:sldLayoutId id="2147483777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endParaRPr lang="en-US" altLang="en-US"/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宋体" pitchFamily="2" charset="-122"/>
              </a:defRPr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fld id="{3C8A92B3-C588-4B17-81E3-2FFE229700D3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24986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9896" name="Rectangle 40"/>
          <p:cNvSpPr>
            <a:spLocks noChangeArrowheads="1"/>
          </p:cNvSpPr>
          <p:nvPr userDrawn="1"/>
        </p:nvSpPr>
        <p:spPr bwMode="auto">
          <a:xfrm>
            <a:off x="76200" y="1371600"/>
            <a:ext cx="8991600" cy="76200"/>
          </a:xfrm>
          <a:prstGeom prst="rect">
            <a:avLst/>
          </a:prstGeom>
          <a:gradFill rotWithShape="1">
            <a:gsLst>
              <a:gs pos="0">
                <a:srgbClr val="333399">
                  <a:alpha val="94000"/>
                </a:srgbClr>
              </a:gs>
              <a:gs pos="100000">
                <a:srgbClr val="333399">
                  <a:gamma/>
                  <a:shade val="25490"/>
                  <a:invGamma/>
                  <a:alpha val="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2FDB50E5-E1D8-5A4D-8102-F1430BFB9E4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0" name="Picture 7" descr="A:\paint.GIF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124200" cy="14176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24200" y="0"/>
            <a:ext cx="6019800" cy="14176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200" y="142836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9493-8D72-7745-A3DC-04B5A9850C8F}" type="datetime1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6997-4F5F-5A42-B306-795126905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6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2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2" r:id="rId25"/>
    <p:sldLayoutId id="2147483803" r:id="rId26"/>
    <p:sldLayoutId id="2147483804" r:id="rId27"/>
    <p:sldLayoutId id="2147483805" r:id="rId2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8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ctr" defTabSz="457177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jpeg"/><Relationship Id="rId5" Type="http://schemas.openxmlformats.org/officeDocument/2006/relationships/hyperlink" Target="http://www.soundonsound.com/sos/apr04/images/fig08xor.l.jpg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7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7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4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/>
          <p:cNvSpPr txBox="1">
            <a:spLocks/>
          </p:cNvSpPr>
          <p:nvPr/>
        </p:nvSpPr>
        <p:spPr>
          <a:xfrm>
            <a:off x="737892" y="563183"/>
            <a:ext cx="7963180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Goals for Today’s Lecture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737892" y="1662546"/>
            <a:ext cx="7963180" cy="17699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eriod"/>
            </a:pPr>
            <a:r>
              <a:rPr lang="en-US" dirty="0"/>
              <a:t>Explore a </a:t>
            </a:r>
            <a:r>
              <a:rPr lang="en-US" b="1" dirty="0"/>
              <a:t>new class of decision functions </a:t>
            </a:r>
            <a:br>
              <a:rPr lang="en-US" b="1" dirty="0"/>
            </a:br>
            <a:r>
              <a:rPr lang="en-US" dirty="0"/>
              <a:t>(Neural Networks)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Consider </a:t>
            </a:r>
            <a:r>
              <a:rPr lang="en-US" b="1" dirty="0"/>
              <a:t>variants of this recipe </a:t>
            </a:r>
            <a:r>
              <a:rPr lang="en-US" dirty="0"/>
              <a:t>for training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</p:txBody>
      </p:sp>
      <p:sp>
        <p:nvSpPr>
          <p:cNvPr id="26" name="Bent-Up Arrow 25"/>
          <p:cNvSpPr/>
          <p:nvPr/>
        </p:nvSpPr>
        <p:spPr>
          <a:xfrm rot="5400000" flipV="1">
            <a:off x="3904542" y="3617706"/>
            <a:ext cx="1182516" cy="127237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9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7" name="Straight Connector 26"/>
          <p:cNvCxnSpPr>
            <a:stCxn id="10" idx="4"/>
            <a:endCxn id="9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4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7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8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1" y="1564640"/>
            <a:ext cx="3596640" cy="10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9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94960" y="2720826"/>
            <a:ext cx="3749040" cy="3592661"/>
            <a:chOff x="5394960" y="2720826"/>
            <a:chExt cx="3749040" cy="3592661"/>
          </a:xfrm>
        </p:grpSpPr>
        <p:sp>
          <p:nvSpPr>
            <p:cNvPr id="28" name="Rectangle 27"/>
            <p:cNvSpPr/>
            <p:nvPr/>
          </p:nvSpPr>
          <p:spPr>
            <a:xfrm>
              <a:off x="5394960" y="2720826"/>
              <a:ext cx="3749040" cy="359266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688504" y="2941092"/>
              <a:ext cx="3407157" cy="1611140"/>
              <a:chOff x="4847941" y="1797444"/>
              <a:chExt cx="3407157" cy="161114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941" y="2224285"/>
                <a:ext cx="888224" cy="118429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9158" y="2224285"/>
                <a:ext cx="897419" cy="1184299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0714" y="2224285"/>
                <a:ext cx="888224" cy="1184299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4847941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Face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88565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Face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20714" y="1797444"/>
                <a:ext cx="1234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Not a face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59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4960" y="2720826"/>
            <a:ext cx="3749040" cy="3635523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6" name="Group 55"/>
          <p:cNvGrpSpPr/>
          <p:nvPr/>
        </p:nvGrpSpPr>
        <p:grpSpPr>
          <a:xfrm>
            <a:off x="5825054" y="2941092"/>
            <a:ext cx="3407157" cy="461665"/>
            <a:chOff x="4847941" y="1797444"/>
            <a:chExt cx="3407157" cy="461665"/>
          </a:xfrm>
        </p:grpSpPr>
        <p:sp>
          <p:nvSpPr>
            <p:cNvPr id="57" name="TextBox 56"/>
            <p:cNvSpPr txBox="1"/>
            <p:nvPr/>
          </p:nvSpPr>
          <p:spPr>
            <a:xfrm>
              <a:off x="4847941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8565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20714" y="1797444"/>
              <a:ext cx="1234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5714043" y="3474281"/>
            <a:ext cx="274320" cy="2743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003603" y="3475866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56158" y="3456423"/>
            <a:ext cx="274320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045718" y="3458008"/>
            <a:ext cx="274320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71369" y="3456423"/>
            <a:ext cx="27432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160929" y="3458008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713278" y="4990951"/>
            <a:ext cx="606760" cy="724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320038" y="4990951"/>
            <a:ext cx="11152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320038" y="4191957"/>
            <a:ext cx="0" cy="7989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01561" y="512660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8011787" y="4529286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6959701" y="400022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3248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7220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7221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7222" name="AutoShape 6"/>
          <p:cNvCxnSpPr>
            <a:cxnSpLocks noChangeShapeType="1"/>
            <a:stCxn id="777219" idx="6"/>
            <a:endCxn id="777262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3" name="AutoShape 7"/>
          <p:cNvCxnSpPr>
            <a:cxnSpLocks noChangeShapeType="1"/>
            <a:stCxn id="777220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4" name="AutoShape 8"/>
          <p:cNvCxnSpPr>
            <a:cxnSpLocks noChangeShapeType="1"/>
            <a:stCxn id="777220" idx="6"/>
            <a:endCxn id="777262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5" name="AutoShape 9"/>
          <p:cNvCxnSpPr>
            <a:cxnSpLocks noChangeShapeType="1"/>
            <a:stCxn id="777219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6" name="AutoShape 10"/>
          <p:cNvCxnSpPr>
            <a:cxnSpLocks noChangeShapeType="1"/>
            <a:stCxn id="777221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7" name="AutoShape 11"/>
          <p:cNvCxnSpPr>
            <a:cxnSpLocks noChangeShapeType="1"/>
            <a:stCxn id="777221" idx="6"/>
            <a:endCxn id="777262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8" name="AutoShape 12"/>
          <p:cNvCxnSpPr>
            <a:cxnSpLocks noChangeShapeType="1"/>
            <a:stCxn id="777262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9" name="AutoShape 13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7230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1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32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3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4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5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6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7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8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9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40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41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2" name="Text Box 26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3" name="Text Box 27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4" name="Text Box 28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5" name="Text Box 29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6" name="Text Box 30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7" name="Text Box 31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8" name="Text Box 32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9" name="Text Box 33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0" name="Text Box 34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1" name="Text Box 35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7252" name="Text Box 36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7254" name="AutoShape 38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7256" name="Freeform 4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7" name="Freeform 4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58" name="Text Box 42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7259" name="Freeform 43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0" name="Freeform 44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77262" name="AutoShape 4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3" name="AutoShape 4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65" name="Freeform 4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6" name="Freeform 5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67" name="Freeform 5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8" name="Freeform 5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9" name="Text Box 5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70" name="Text Box 54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71" name="Text Box 55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77273" name="AutoShape 57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4" name="AutoShape 58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76" name="Freeform 6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77" name="Freeform 6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78" name="Freeform 62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9" name="Freeform 63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80" name="Text Box 64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81" name="Rectangle 6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Neural Network Model</a:t>
            </a:r>
          </a:p>
        </p:txBody>
      </p:sp>
      <p:sp>
        <p:nvSpPr>
          <p:cNvPr id="70" name="Footer Placeholder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48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Freeform 2"/>
          <p:cNvSpPr>
            <a:spLocks/>
          </p:cNvSpPr>
          <p:nvPr/>
        </p:nvSpPr>
        <p:spPr bwMode="auto">
          <a:xfrm>
            <a:off x="1330325" y="2019300"/>
            <a:ext cx="3267075" cy="2808288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2058" y="11"/>
              </a:cxn>
              <a:cxn ang="0">
                <a:pos x="2058" y="724"/>
              </a:cxn>
              <a:cxn ang="0">
                <a:pos x="41" y="1769"/>
              </a:cxn>
              <a:cxn ang="0">
                <a:pos x="62" y="0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68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9269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1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2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9273" name="AutoShape 9"/>
          <p:cNvCxnSpPr>
            <a:cxnSpLocks noChangeShapeType="1"/>
            <a:stCxn id="779268" idx="6"/>
            <a:endCxn id="779271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4" name="AutoShape 10"/>
          <p:cNvCxnSpPr>
            <a:cxnSpLocks noChangeShapeType="1"/>
            <a:stCxn id="779269" idx="6"/>
            <a:endCxn id="779271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5" name="AutoShape 11"/>
          <p:cNvCxnSpPr>
            <a:cxnSpLocks noChangeShapeType="1"/>
            <a:stCxn id="779270" idx="6"/>
            <a:endCxn id="779271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6" name="AutoShape 12"/>
          <p:cNvCxnSpPr>
            <a:cxnSpLocks noChangeShapeType="1"/>
            <a:stCxn id="779271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7" name="AutoShape 13"/>
          <p:cNvCxnSpPr>
            <a:cxnSpLocks noChangeShapeType="1"/>
            <a:stCxn id="779272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9278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1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2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3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4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5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6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7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8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5054600" y="2671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5051425" y="35226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4" name="Text Box 30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5" name="Text Box 31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9297" name="Text Box 33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9299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9301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2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03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9304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05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06" name="Rectangle 4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“Combined logistic models”</a:t>
            </a:r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332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Freeform 2"/>
          <p:cNvSpPr>
            <a:spLocks/>
          </p:cNvSpPr>
          <p:nvPr/>
        </p:nvSpPr>
        <p:spPr bwMode="auto">
          <a:xfrm>
            <a:off x="1395413" y="1905000"/>
            <a:ext cx="3333750" cy="2676525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00" y="1034"/>
              </a:cxn>
              <a:cxn ang="0">
                <a:pos x="2100" y="1686"/>
              </a:cxn>
              <a:cxn ang="0">
                <a:pos x="0" y="1686"/>
              </a:cxn>
              <a:cxn ang="0">
                <a:pos x="11" y="0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5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1316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7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1320" name="AutoShape 8"/>
          <p:cNvCxnSpPr>
            <a:cxnSpLocks noChangeShapeType="1"/>
            <a:stCxn id="781316" idx="6"/>
            <a:endCxn id="781319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1" name="AutoShape 9"/>
          <p:cNvCxnSpPr>
            <a:cxnSpLocks noChangeShapeType="1"/>
            <a:stCxn id="781315" idx="6"/>
            <a:endCxn id="781319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2" name="AutoShape 10"/>
          <p:cNvCxnSpPr>
            <a:cxnSpLocks noChangeShapeType="1"/>
            <a:stCxn id="781317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3" name="AutoShape 11"/>
          <p:cNvCxnSpPr>
            <a:cxnSpLocks noChangeShapeType="1"/>
            <a:stCxn id="781318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4" name="AutoShape 12"/>
          <p:cNvCxnSpPr>
            <a:cxnSpLocks noChangeShapeType="1"/>
            <a:stCxn id="781319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1325" name="Text Box 13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6" name="Text Box 14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28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9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30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2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3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5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6" name="Text Box 24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7" name="Text Box 25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8" name="Text Box 26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9" name="Text Box 27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0" name="Text Box 28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2" name="Text Box 30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3" name="Text Box 31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1344" name="Text Box 32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1346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1348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49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50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1351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52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53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36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Freeform 2"/>
          <p:cNvSpPr>
            <a:spLocks/>
          </p:cNvSpPr>
          <p:nvPr/>
        </p:nvSpPr>
        <p:spPr bwMode="auto">
          <a:xfrm>
            <a:off x="3760788" y="1987550"/>
            <a:ext cx="3629025" cy="2495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72"/>
              </a:cxn>
              <a:cxn ang="0">
                <a:pos x="2286" y="1323"/>
              </a:cxn>
              <a:cxn ang="0">
                <a:pos x="2286" y="351"/>
              </a:cxn>
              <a:cxn ang="0">
                <a:pos x="0" y="0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83364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3365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6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7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8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3369" name="AutoShape 9"/>
          <p:cNvCxnSpPr>
            <a:cxnSpLocks noChangeShapeType="1"/>
            <a:stCxn id="783364" idx="6"/>
            <a:endCxn id="783367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0" name="AutoShape 10"/>
          <p:cNvCxnSpPr>
            <a:cxnSpLocks noChangeShapeType="1"/>
            <a:stCxn id="783365" idx="6"/>
            <a:endCxn id="783368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1" name="AutoShape 11"/>
          <p:cNvCxnSpPr>
            <a:cxnSpLocks noChangeShapeType="1"/>
            <a:stCxn id="783365" idx="6"/>
            <a:endCxn id="783367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2" name="AutoShape 12"/>
          <p:cNvCxnSpPr>
            <a:cxnSpLocks noChangeShapeType="1"/>
            <a:stCxn id="783364" idx="6"/>
            <a:endCxn id="783368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3" name="AutoShape 13"/>
          <p:cNvCxnSpPr>
            <a:cxnSpLocks noChangeShapeType="1"/>
            <a:stCxn id="783366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4" name="AutoShape 14"/>
          <p:cNvCxnSpPr>
            <a:cxnSpLocks noChangeShapeType="1"/>
            <a:stCxn id="783366" idx="6"/>
            <a:endCxn id="783367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5" name="AutoShape 15"/>
          <p:cNvCxnSpPr>
            <a:cxnSpLocks noChangeShapeType="1"/>
            <a:stCxn id="783367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6" name="AutoShape 16"/>
          <p:cNvCxnSpPr>
            <a:cxnSpLocks noChangeShapeType="1"/>
            <a:stCxn id="783368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3377" name="Text Box 17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78" name="Text Box 18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79" name="Text Box 19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0" name="Text Box 20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1" name="Text Box 21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2" name="Text Box 22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1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5" name="Text Box 25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6" name="Text Box 26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7" name="Text Box 27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8" name="Text Box 28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89" name="Text Box 29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0" name="Text Box 30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1" name="Text Box 31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2" name="Text Box 32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3" name="Text Box 33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4" name="Text Box 34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5" name="Text Box 35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6" name="Text Box 36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7" name="Text Box 37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8" name="Text Box 38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3399" name="Text Box 39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3401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3403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3404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3405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3406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407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42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Learning highly non-linear functions</a:t>
            </a:r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	f: X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Y</a:t>
            </a:r>
          </a:p>
          <a:p>
            <a:r>
              <a:rPr lang="en-US"/>
              <a:t>f might be non-linear function</a:t>
            </a:r>
          </a:p>
          <a:p>
            <a:r>
              <a:rPr lang="en-US"/>
              <a:t>X (vector of) continuous and/or discrete vars</a:t>
            </a:r>
          </a:p>
          <a:p>
            <a:r>
              <a:rPr lang="en-US"/>
              <a:t>Y (vector of) continuous and/or discrete vars</a:t>
            </a:r>
          </a:p>
          <a:p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75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195763"/>
            <a:ext cx="4114800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7" name="Picture 5" descr="XOR_proble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184650"/>
            <a:ext cx="2590800" cy="2292350"/>
          </a:xfrm>
          <a:prstGeom prst="rect">
            <a:avLst/>
          </a:prstGeom>
          <a:noFill/>
          <a:ln w="28575">
            <a:solidFill>
              <a:srgbClr val="3366FF"/>
            </a:solidFill>
            <a:miter lim="800000"/>
            <a:headEnd/>
            <a:tailEnd/>
          </a:ln>
        </p:spPr>
      </p:pic>
      <p:sp>
        <p:nvSpPr>
          <p:cNvPr id="755718" name="Text Box 6"/>
          <p:cNvSpPr txBox="1">
            <a:spLocks noChangeArrowheads="1"/>
          </p:cNvSpPr>
          <p:nvPr/>
        </p:nvSpPr>
        <p:spPr bwMode="auto">
          <a:xfrm>
            <a:off x="1143000" y="3581400"/>
            <a:ext cx="1516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The XOR gate</a:t>
            </a:r>
          </a:p>
        </p:txBody>
      </p:sp>
      <p:pic>
        <p:nvPicPr>
          <p:cNvPr id="755719" name="Picture 7" descr="Fig 08 - XOR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3429000"/>
            <a:ext cx="914400" cy="608013"/>
          </a:xfrm>
          <a:prstGeom prst="rect">
            <a:avLst/>
          </a:prstGeom>
          <a:noFill/>
        </p:spPr>
      </p:pic>
      <p:sp>
        <p:nvSpPr>
          <p:cNvPr id="755720" name="Text Box 8"/>
          <p:cNvSpPr txBox="1">
            <a:spLocks noChangeArrowheads="1"/>
          </p:cNvSpPr>
          <p:nvPr/>
        </p:nvSpPr>
        <p:spPr bwMode="auto">
          <a:xfrm>
            <a:off x="4960938" y="3581400"/>
            <a:ext cx="2068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42403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Oval 2"/>
          <p:cNvSpPr>
            <a:spLocks noChangeArrowheads="1"/>
          </p:cNvSpPr>
          <p:nvPr/>
        </p:nvSpPr>
        <p:spPr bwMode="auto">
          <a:xfrm>
            <a:off x="3481388" y="1987550"/>
            <a:ext cx="1839912" cy="2527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2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5413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4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5415" name="AutoShape 7"/>
          <p:cNvCxnSpPr>
            <a:cxnSpLocks noChangeShapeType="1"/>
            <a:stCxn id="785412" idx="6"/>
            <a:endCxn id="785453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6" name="AutoShape 8"/>
          <p:cNvCxnSpPr>
            <a:cxnSpLocks noChangeShapeType="1"/>
            <a:stCxn id="785413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7" name="AutoShape 9"/>
          <p:cNvCxnSpPr>
            <a:cxnSpLocks noChangeShapeType="1"/>
            <a:stCxn id="785413" idx="6"/>
            <a:endCxn id="785453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8" name="AutoShape 10"/>
          <p:cNvCxnSpPr>
            <a:cxnSpLocks noChangeShapeType="1"/>
            <a:stCxn id="785412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9" name="AutoShape 11"/>
          <p:cNvCxnSpPr>
            <a:cxnSpLocks noChangeShapeType="1"/>
            <a:stCxn id="785414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0" name="AutoShape 12"/>
          <p:cNvCxnSpPr>
            <a:cxnSpLocks noChangeShapeType="1"/>
            <a:stCxn id="785414" idx="6"/>
            <a:endCxn id="785453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1" name="AutoShape 13"/>
          <p:cNvCxnSpPr>
            <a:cxnSpLocks noChangeShapeType="1"/>
            <a:stCxn id="785453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2" name="AutoShape 14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5423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24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5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5426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7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8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9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0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1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32" name="Text Box 24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3" name="Text Box 25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4" name="Text Box 26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5" name="Text Box 27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6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7" name="Text Box 29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8" name="Text Box 30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9" name="Text Box 31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40" name="Text Box 32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1" name="Text Box 33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2" name="Text Box 34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5443" name="Text Box 35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5445" name="AutoShape 37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5447" name="Freeform 3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48" name="Freeform 4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49" name="Text Box 41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5450" name="Freeform 42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1" name="Freeform 43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85453" name="AutoShape 45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4" name="AutoShape 46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56" name="Freeform 48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57" name="Freeform 49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58" name="Freeform 50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9" name="Freeform 51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0" name="Text Box 52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61" name="Text Box 53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62" name="Text Box 54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85464" name="AutoShape 5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5" name="AutoShape 5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67" name="Freeform 5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68" name="Freeform 6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69" name="Freeform 6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0" name="Freeform 6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1" name="Text Box 6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72" name="Rectangle 6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 really, </a:t>
            </a:r>
            <a:br>
              <a:rPr lang="en-US"/>
            </a:br>
            <a:r>
              <a:rPr lang="en-US"/>
              <a:t>no target for hidden units...</a:t>
            </a:r>
          </a:p>
        </p:txBody>
      </p:sp>
      <p:sp>
        <p:nvSpPr>
          <p:cNvPr id="69" name="Footer Placeholder 6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98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Jargon Pseudo-Correspondence</a:t>
            </a:r>
          </a:p>
        </p:txBody>
      </p:sp>
      <p:sp>
        <p:nvSpPr>
          <p:cNvPr id="762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Independent variable = input variable</a:t>
            </a:r>
          </a:p>
          <a:p>
            <a:r>
              <a:rPr lang="en-US" sz="2000"/>
              <a:t>Dependent variable = output variable</a:t>
            </a:r>
          </a:p>
          <a:p>
            <a:r>
              <a:rPr lang="en-US" sz="2000"/>
              <a:t>Coefficients = “weights”</a:t>
            </a:r>
          </a:p>
          <a:p>
            <a:r>
              <a:rPr lang="en-US" sz="2000"/>
              <a:t>Estimates = “targets”</a:t>
            </a:r>
          </a:p>
          <a:p>
            <a:endParaRPr lang="en-US" sz="900"/>
          </a:p>
          <a:p>
            <a:pPr>
              <a:buFont typeface="Wingdings" pitchFamily="2" charset="2"/>
              <a:buNone/>
            </a:pPr>
            <a:r>
              <a:rPr lang="en-US"/>
              <a:t>	</a:t>
            </a:r>
            <a:r>
              <a:rPr lang="en-US" b="1"/>
              <a:t>Logistic Regression Model (the sigmoid unit)</a:t>
            </a: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21</a:t>
            </a:fld>
            <a:endParaRPr lang="en-US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54175" y="3810000"/>
            <a:ext cx="6270625" cy="2081213"/>
            <a:chOff x="192" y="968"/>
            <a:chExt cx="5495" cy="1824"/>
          </a:xfrm>
        </p:grpSpPr>
        <p:sp>
          <p:nvSpPr>
            <p:cNvPr id="762885" name="AutoShape 5"/>
            <p:cNvSpPr>
              <a:spLocks noChangeAspect="1" noChangeArrowheads="1"/>
            </p:cNvSpPr>
            <p:nvPr/>
          </p:nvSpPr>
          <p:spPr bwMode="auto">
            <a:xfrm>
              <a:off x="960" y="1392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latin typeface="Times New Roman" pitchFamily="18" charset="0"/>
              </a:endParaRPr>
            </a:p>
          </p:txBody>
        </p:sp>
        <p:sp>
          <p:nvSpPr>
            <p:cNvPr id="762886" name="AutoShape 6"/>
            <p:cNvSpPr>
              <a:spLocks noChangeAspect="1" noChangeArrowheads="1"/>
            </p:cNvSpPr>
            <p:nvPr/>
          </p:nvSpPr>
          <p:spPr bwMode="auto">
            <a:xfrm>
              <a:off x="960" y="1920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7" name="AutoShape 7"/>
            <p:cNvSpPr>
              <a:spLocks noChangeAspect="1" noChangeArrowheads="1"/>
            </p:cNvSpPr>
            <p:nvPr/>
          </p:nvSpPr>
          <p:spPr bwMode="auto">
            <a:xfrm>
              <a:off x="960" y="2448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8" name="AutoShape 8"/>
            <p:cNvSpPr>
              <a:spLocks noChangeAspect="1" noChangeArrowheads="1"/>
            </p:cNvSpPr>
            <p:nvPr/>
          </p:nvSpPr>
          <p:spPr bwMode="auto">
            <a:xfrm>
              <a:off x="3821" y="1665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62889" name="AutoShape 9"/>
            <p:cNvCxnSpPr>
              <a:cxnSpLocks noChangeAspect="1" noChangeShapeType="1"/>
              <a:stCxn id="762894" idx="3"/>
              <a:endCxn id="762888" idx="2"/>
            </p:cNvCxnSpPr>
            <p:nvPr/>
          </p:nvCxnSpPr>
          <p:spPr bwMode="auto">
            <a:xfrm>
              <a:off x="1440" y="1536"/>
              <a:ext cx="2381" cy="5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762890" name="AutoShape 10"/>
            <p:cNvCxnSpPr>
              <a:cxnSpLocks noChangeAspect="1" noChangeShapeType="1"/>
              <a:stCxn id="762895" idx="3"/>
              <a:endCxn id="762888" idx="2"/>
            </p:cNvCxnSpPr>
            <p:nvPr/>
          </p:nvCxnSpPr>
          <p:spPr bwMode="auto">
            <a:xfrm flipV="1">
              <a:off x="1440" y="2107"/>
              <a:ext cx="2381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891" name="Text Box 11"/>
            <p:cNvSpPr txBox="1">
              <a:spLocks noChangeAspect="1" noChangeArrowheads="1"/>
            </p:cNvSpPr>
            <p:nvPr/>
          </p:nvSpPr>
          <p:spPr bwMode="auto">
            <a:xfrm>
              <a:off x="810" y="968"/>
              <a:ext cx="72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9900"/>
                  </a:solidFill>
                  <a:latin typeface="Times New Roman" pitchFamily="18" charset="0"/>
                </a:rPr>
                <a:t>Inputs</a:t>
              </a:r>
              <a:endParaRPr lang="en-US" b="0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2" name="Text Box 12"/>
            <p:cNvSpPr txBox="1">
              <a:spLocks noChangeAspect="1" noChangeArrowheads="1"/>
            </p:cNvSpPr>
            <p:nvPr/>
          </p:nvSpPr>
          <p:spPr bwMode="auto">
            <a:xfrm>
              <a:off x="3625" y="1046"/>
              <a:ext cx="96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Output</a:t>
              </a:r>
              <a:endParaRPr lang="en-US" b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762893" name="Text Box 13"/>
            <p:cNvSpPr txBox="1">
              <a:spLocks noChangeAspect="1" noChangeArrowheads="1"/>
            </p:cNvSpPr>
            <p:nvPr/>
          </p:nvSpPr>
          <p:spPr bwMode="auto">
            <a:xfrm>
              <a:off x="337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4" name="Text Box 14"/>
            <p:cNvSpPr txBox="1">
              <a:spLocks noChangeAspect="1" noChangeArrowheads="1"/>
            </p:cNvSpPr>
            <p:nvPr/>
          </p:nvSpPr>
          <p:spPr bwMode="auto">
            <a:xfrm>
              <a:off x="960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34</a:t>
              </a:r>
              <a:endParaRPr lang="en-US" b="0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5" name="Text Box 15"/>
            <p:cNvSpPr txBox="1">
              <a:spLocks noChangeAspect="1" noChangeArrowheads="1"/>
            </p:cNvSpPr>
            <p:nvPr/>
          </p:nvSpPr>
          <p:spPr bwMode="auto">
            <a:xfrm>
              <a:off x="960" y="1968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6" name="Text Box 16"/>
            <p:cNvSpPr txBox="1">
              <a:spLocks noChangeAspect="1" noChangeArrowheads="1"/>
            </p:cNvSpPr>
            <p:nvPr/>
          </p:nvSpPr>
          <p:spPr bwMode="auto">
            <a:xfrm>
              <a:off x="192" y="1968"/>
              <a:ext cx="72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Gender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7" name="Text Box 17"/>
            <p:cNvSpPr txBox="1">
              <a:spLocks noChangeAspect="1" noChangeArrowheads="1"/>
            </p:cNvSpPr>
            <p:nvPr/>
          </p:nvSpPr>
          <p:spPr bwMode="auto">
            <a:xfrm>
              <a:off x="241" y="2497"/>
              <a:ext cx="719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Stage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8" name="Text Box 18"/>
            <p:cNvSpPr txBox="1">
              <a:spLocks noChangeAspect="1" noChangeArrowheads="1"/>
            </p:cNvSpPr>
            <p:nvPr/>
          </p:nvSpPr>
          <p:spPr bwMode="auto">
            <a:xfrm>
              <a:off x="960" y="2450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4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9" name="Text Box 19"/>
            <p:cNvSpPr txBox="1">
              <a:spLocks noChangeAspect="1" noChangeArrowheads="1"/>
            </p:cNvSpPr>
            <p:nvPr/>
          </p:nvSpPr>
          <p:spPr bwMode="auto">
            <a:xfrm>
              <a:off x="4670" y="2142"/>
              <a:ext cx="1017" cy="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“Probability of beingAlive”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0" name="Text Box 20"/>
            <p:cNvSpPr txBox="1">
              <a:spLocks noChangeAspect="1" noChangeArrowheads="1"/>
            </p:cNvSpPr>
            <p:nvPr/>
          </p:nvSpPr>
          <p:spPr bwMode="auto">
            <a:xfrm>
              <a:off x="2233" y="15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5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1" name="Text Box 21"/>
            <p:cNvSpPr txBox="1">
              <a:spLocks noChangeAspect="1" noChangeArrowheads="1"/>
            </p:cNvSpPr>
            <p:nvPr/>
          </p:nvSpPr>
          <p:spPr bwMode="auto">
            <a:xfrm>
              <a:off x="2293" y="24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8</a:t>
              </a:r>
              <a:endParaRPr lang="en-US" sz="800" b="0">
                <a:latin typeface="Times New Roman" pitchFamily="18" charset="0"/>
              </a:endParaRPr>
            </a:p>
          </p:txBody>
        </p:sp>
        <p:cxnSp>
          <p:nvCxnSpPr>
            <p:cNvPr id="762902" name="AutoShape 22"/>
            <p:cNvCxnSpPr>
              <a:cxnSpLocks noChangeAspect="1" noChangeShapeType="1"/>
              <a:stCxn id="762898" idx="3"/>
              <a:endCxn id="762888" idx="2"/>
            </p:cNvCxnSpPr>
            <p:nvPr/>
          </p:nvCxnSpPr>
          <p:spPr bwMode="auto">
            <a:xfrm flipV="1">
              <a:off x="1440" y="2107"/>
              <a:ext cx="2381" cy="4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903" name="Text Box 23"/>
            <p:cNvSpPr txBox="1">
              <a:spLocks noChangeAspect="1" noChangeArrowheads="1"/>
            </p:cNvSpPr>
            <p:nvPr/>
          </p:nvSpPr>
          <p:spPr bwMode="auto">
            <a:xfrm>
              <a:off x="2275" y="1943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4</a:t>
              </a:r>
              <a:endParaRPr lang="en-US" sz="800" b="0">
                <a:latin typeface="Times New Roman" pitchFamily="18" charset="0"/>
              </a:endParaRPr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4096" y="1841"/>
              <a:ext cx="404" cy="331"/>
              <a:chOff x="4520" y="1893"/>
              <a:chExt cx="404" cy="331"/>
            </a:xfrm>
          </p:grpSpPr>
          <p:sp>
            <p:nvSpPr>
              <p:cNvPr id="762905" name="Freeform 25"/>
              <p:cNvSpPr>
                <a:spLocks noChangeAspect="1"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906" name="Freeform 26"/>
              <p:cNvSpPr>
                <a:spLocks noChangeAspect="1"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2907" name="Text Box 27"/>
            <p:cNvSpPr txBox="1">
              <a:spLocks noChangeAspect="1" noChangeArrowheads="1"/>
            </p:cNvSpPr>
            <p:nvPr/>
          </p:nvSpPr>
          <p:spPr bwMode="auto">
            <a:xfrm>
              <a:off x="4861" y="1775"/>
              <a:ext cx="62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0.6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8" name="Text Box 28"/>
            <p:cNvSpPr txBox="1">
              <a:spLocks noChangeAspect="1" noChangeArrowheads="1"/>
            </p:cNvSpPr>
            <p:nvPr/>
          </p:nvSpPr>
          <p:spPr bwMode="auto">
            <a:xfrm>
              <a:off x="3650" y="2043"/>
              <a:ext cx="302" cy="3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Symbol" pitchFamily="18" charset="2"/>
                </a:rPr>
                <a:t>S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9" name="Freeform 29"/>
            <p:cNvSpPr>
              <a:spLocks noChangeAspect="1"/>
            </p:cNvSpPr>
            <p:nvPr/>
          </p:nvSpPr>
          <p:spPr bwMode="auto">
            <a:xfrm>
              <a:off x="3911" y="2130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910" name="Freeform 30"/>
            <p:cNvSpPr>
              <a:spLocks noChangeAspect="1"/>
            </p:cNvSpPr>
            <p:nvPr/>
          </p:nvSpPr>
          <p:spPr bwMode="auto">
            <a:xfrm>
              <a:off x="4324" y="1807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2911" name="Text Box 31"/>
          <p:cNvSpPr txBox="1">
            <a:spLocks noChangeArrowheads="1"/>
          </p:cNvSpPr>
          <p:nvPr/>
        </p:nvSpPr>
        <p:spPr bwMode="auto">
          <a:xfrm>
            <a:off x="3733800" y="6115050"/>
            <a:ext cx="2438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Coefficients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latin typeface="Times New Roman" pitchFamily="18" charset="0"/>
              </a:rPr>
              <a:t>a, b, c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62912" name="Text Box 32"/>
          <p:cNvSpPr txBox="1">
            <a:spLocks noChangeArrowheads="1"/>
          </p:cNvSpPr>
          <p:nvPr/>
        </p:nvSpPr>
        <p:spPr bwMode="auto">
          <a:xfrm>
            <a:off x="1733550" y="6113463"/>
            <a:ext cx="1905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x1, x2, x3</a:t>
            </a:r>
            <a:endParaRPr lang="en-US" sz="12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62913" name="Text Box 33"/>
          <p:cNvSpPr txBox="1">
            <a:spLocks noChangeArrowheads="1"/>
          </p:cNvSpPr>
          <p:nvPr/>
        </p:nvSpPr>
        <p:spPr bwMode="auto">
          <a:xfrm>
            <a:off x="5562600" y="6156325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p Prediction</a:t>
            </a:r>
            <a:endParaRPr lang="en-US" sz="1200" b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6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389332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1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135908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TextBox 75"/>
          <p:cNvSpPr txBox="1">
            <a:spLocks noChangeArrowheads="1"/>
          </p:cNvSpPr>
          <p:nvPr/>
        </p:nvSpPr>
        <p:spPr bwMode="auto">
          <a:xfrm>
            <a:off x="3568930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5" name="TextBox 75"/>
          <p:cNvSpPr txBox="1">
            <a:spLocks noChangeArrowheads="1"/>
          </p:cNvSpPr>
          <p:nvPr/>
        </p:nvSpPr>
        <p:spPr bwMode="auto">
          <a:xfrm>
            <a:off x="5976389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18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5" grpId="0"/>
      <p:bldP spid="35" grpId="0"/>
      <p:bldP spid="32" grpId="0"/>
      <p:bldP spid="43" grpId="0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&lt;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0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hidden layers: linear classifier</a:t>
            </a:r>
          </a:p>
          <a:p>
            <a:pPr lvl="1"/>
            <a:r>
              <a:rPr lang="en-US" dirty="0" err="1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164880" progId="Equation.3">
                  <p:embed/>
                </p:oleObj>
              </mc:Choice>
              <mc:Fallback>
                <p:oleObj name="Equation" r:id="rId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Perceptron and Neural Nets</a:t>
            </a:r>
          </a:p>
        </p:txBody>
      </p:sp>
      <p:sp>
        <p:nvSpPr>
          <p:cNvPr id="7567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From biological neuron to artificial neuron (perceptron)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Artificial neuron networks</a:t>
            </a:r>
          </a:p>
          <a:p>
            <a:pPr lvl="1"/>
            <a:r>
              <a:rPr lang="en-US"/>
              <a:t>supervised learning</a:t>
            </a:r>
          </a:p>
          <a:p>
            <a:pPr lvl="1"/>
            <a:r>
              <a:rPr lang="en-US"/>
              <a:t>gradient descent</a:t>
            </a:r>
          </a:p>
          <a:p>
            <a:endParaRPr lang="en-US" sz="200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3</a:t>
            </a:fld>
            <a:endParaRPr lang="en-US" altLang="en-US"/>
          </a:p>
        </p:txBody>
      </p:sp>
      <p:graphicFrame>
        <p:nvGraphicFramePr>
          <p:cNvPr id="75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003833"/>
              </p:ext>
            </p:extLst>
          </p:nvPr>
        </p:nvGraphicFramePr>
        <p:xfrm>
          <a:off x="609600" y="2036640"/>
          <a:ext cx="35052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4594320" imgH="1935000" progId="Word.Picture.8">
                  <p:embed/>
                </p:oleObj>
              </mc:Choice>
              <mc:Fallback>
                <p:oleObj name="Picture" r:id="rId3" imgW="4594320" imgH="19350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36640"/>
                        <a:ext cx="35052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3519"/>
              </p:ext>
            </p:extLst>
          </p:nvPr>
        </p:nvGraphicFramePr>
        <p:xfrm>
          <a:off x="5257800" y="1956390"/>
          <a:ext cx="3352800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5" imgW="3714840" imgH="1828800" progId="Word.Picture.8">
                  <p:embed/>
                </p:oleObj>
              </mc:Choice>
              <mc:Fallback>
                <p:oleObj name="Picture" r:id="rId5" imgW="3714840" imgH="1828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56390"/>
                        <a:ext cx="3352800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2" name="AutoShape 6"/>
          <p:cNvSpPr>
            <a:spLocks noChangeArrowheads="1"/>
          </p:cNvSpPr>
          <p:nvPr/>
        </p:nvSpPr>
        <p:spPr bwMode="auto">
          <a:xfrm>
            <a:off x="4419600" y="271839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2000" y="3669323"/>
            <a:ext cx="7162800" cy="1252537"/>
            <a:chOff x="480" y="2208"/>
            <a:chExt cx="4512" cy="789"/>
          </a:xfrm>
        </p:grpSpPr>
        <p:graphicFrame>
          <p:nvGraphicFramePr>
            <p:cNvPr id="756744" name="Object 8"/>
            <p:cNvGraphicFramePr>
              <a:graphicFrameLocks noChangeAspect="1"/>
            </p:cNvGraphicFramePr>
            <p:nvPr/>
          </p:nvGraphicFramePr>
          <p:xfrm>
            <a:off x="480" y="2401"/>
            <a:ext cx="75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774360" imgH="507960" progId="Equation.3">
                    <p:embed/>
                  </p:oleObj>
                </mc:Choice>
                <mc:Fallback>
                  <p:oleObj name="Equation" r:id="rId7" imgW="77436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401"/>
                          <a:ext cx="75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6745" name="Object 9"/>
            <p:cNvGraphicFramePr>
              <a:graphicFrameLocks noChangeAspect="1"/>
            </p:cNvGraphicFramePr>
            <p:nvPr/>
          </p:nvGraphicFramePr>
          <p:xfrm>
            <a:off x="1826" y="2435"/>
            <a:ext cx="1175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44520" imgH="482400" progId="Equation.3">
                    <p:embed/>
                  </p:oleObj>
                </mc:Choice>
                <mc:Fallback>
                  <p:oleObj name="Equation" r:id="rId9" imgW="124452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6" y="2435"/>
                          <a:ext cx="1175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56746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128" y="2208"/>
              <a:ext cx="864" cy="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6747" name="AutoShape 11"/>
            <p:cNvSpPr>
              <a:spLocks noChangeArrowheads="1"/>
            </p:cNvSpPr>
            <p:nvPr/>
          </p:nvSpPr>
          <p:spPr bwMode="auto">
            <a:xfrm>
              <a:off x="3456" y="2592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56748" name="Object 12"/>
          <p:cNvGraphicFramePr>
            <a:graphicFrameLocks noChangeAspect="1"/>
          </p:cNvGraphicFramePr>
          <p:nvPr/>
        </p:nvGraphicFramePr>
        <p:xfrm>
          <a:off x="5791200" y="5268913"/>
          <a:ext cx="2532063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12" imgW="4229280" imgH="2400480" progId="Word.Picture.8">
                  <p:embed/>
                </p:oleObj>
              </mc:Choice>
              <mc:Fallback>
                <p:oleObj name="Picture" r:id="rId12" imgW="4229280" imgH="24004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68913"/>
                        <a:ext cx="2532063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05562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hidden layer</a:t>
            </a:r>
          </a:p>
          <a:p>
            <a:pPr lvl="1"/>
            <a:r>
              <a:rPr lang="en-US" dirty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977" y="2133601"/>
            <a:ext cx="6291498" cy="3931920"/>
          </a:xfrm>
        </p:spPr>
        <p:txBody>
          <a:bodyPr/>
          <a:lstStyle/>
          <a:p>
            <a:r>
              <a:rPr lang="en-US" dirty="0"/>
              <a:t>2 hidden layers</a:t>
            </a:r>
          </a:p>
          <a:p>
            <a:pPr lvl="1"/>
            <a:r>
              <a:rPr lang="en-US" dirty="0"/>
              <a:t>Combinations of convex regions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164880" progId="Equation.3">
                  <p:embed/>
                </p:oleObj>
              </mc:Choice>
              <mc:Fallback>
                <p:oleObj name="Equation" r:id="rId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30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lecture: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Connector 21"/>
          <p:cNvSpPr/>
          <p:nvPr/>
        </p:nvSpPr>
        <p:spPr>
          <a:xfrm>
            <a:off x="4617152" y="3888762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4"/>
            <a:endCxn id="18" idx="0"/>
          </p:cNvCxnSpPr>
          <p:nvPr/>
        </p:nvCxnSpPr>
        <p:spPr>
          <a:xfrm rot="5400000">
            <a:off x="4087115" y="4001994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4"/>
            <a:endCxn id="23" idx="0"/>
          </p:cNvCxnSpPr>
          <p:nvPr/>
        </p:nvCxnSpPr>
        <p:spPr>
          <a:xfrm rot="5400000">
            <a:off x="4462240" y="4377119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4"/>
            <a:endCxn id="24" idx="0"/>
          </p:cNvCxnSpPr>
          <p:nvPr/>
        </p:nvCxnSpPr>
        <p:spPr>
          <a:xfrm rot="16200000" flipH="1">
            <a:off x="5112456" y="4068683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74"/>
          <p:cNvSpPr txBox="1">
            <a:spLocks noChangeArrowheads="1"/>
          </p:cNvSpPr>
          <p:nvPr/>
        </p:nvSpPr>
        <p:spPr bwMode="auto">
          <a:xfrm>
            <a:off x="2515062" y="3991573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</p:spTree>
    <p:extLst>
      <p:ext uri="{BB962C8B-B14F-4D97-AF65-F5344CB8AC3E}">
        <p14:creationId xmlns:p14="http://schemas.microsoft.com/office/powerpoint/2010/main" val="2649875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67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lecture: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6" name="Connector 45"/>
          <p:cNvSpPr/>
          <p:nvPr/>
        </p:nvSpPr>
        <p:spPr>
          <a:xfrm>
            <a:off x="4625488" y="2832039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4"/>
          </p:cNvCxnSpPr>
          <p:nvPr/>
        </p:nvCxnSpPr>
        <p:spPr>
          <a:xfrm rot="5400000">
            <a:off x="4095451" y="2945271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6" idx="4"/>
          </p:cNvCxnSpPr>
          <p:nvPr/>
        </p:nvCxnSpPr>
        <p:spPr>
          <a:xfrm rot="5400000">
            <a:off x="4470576" y="3320396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6" idx="4"/>
          </p:cNvCxnSpPr>
          <p:nvPr/>
        </p:nvCxnSpPr>
        <p:spPr>
          <a:xfrm rot="16200000" flipH="1">
            <a:off x="5120792" y="3011960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2523398" y="293485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518276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83" name="Content Placeholder 44"/>
          <p:cNvSpPr>
            <a:spLocks noGrp="1"/>
          </p:cNvSpPr>
          <p:nvPr>
            <p:ph idx="1"/>
          </p:nvPr>
        </p:nvSpPr>
        <p:spPr>
          <a:xfrm>
            <a:off x="457199" y="1600200"/>
            <a:ext cx="257609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lecture: Making the neural networks deeper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  <p:sp>
        <p:nvSpPr>
          <p:cNvPr id="53" name="Connector 52"/>
          <p:cNvSpPr/>
          <p:nvPr/>
        </p:nvSpPr>
        <p:spPr>
          <a:xfrm>
            <a:off x="352305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6" name="Connector 55"/>
          <p:cNvSpPr/>
          <p:nvPr/>
        </p:nvSpPr>
        <p:spPr>
          <a:xfrm>
            <a:off x="4615085" y="1775316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Connector 60"/>
          <p:cNvSpPr/>
          <p:nvPr/>
        </p:nvSpPr>
        <p:spPr>
          <a:xfrm>
            <a:off x="427330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67" name="Connector 66"/>
          <p:cNvSpPr/>
          <p:nvPr/>
        </p:nvSpPr>
        <p:spPr>
          <a:xfrm>
            <a:off x="5554782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F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023554" y="2696824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69" name="Straight Connector 68"/>
          <p:cNvCxnSpPr>
            <a:stCxn id="53" idx="4"/>
          </p:cNvCxnSpPr>
          <p:nvPr/>
        </p:nvCxnSpPr>
        <p:spPr>
          <a:xfrm flipH="1">
            <a:off x="373979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3" idx="4"/>
          </p:cNvCxnSpPr>
          <p:nvPr/>
        </p:nvCxnSpPr>
        <p:spPr>
          <a:xfrm>
            <a:off x="3748130" y="3093811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4"/>
          </p:cNvCxnSpPr>
          <p:nvPr/>
        </p:nvCxnSpPr>
        <p:spPr>
          <a:xfrm>
            <a:off x="3748130" y="3093811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4"/>
          </p:cNvCxnSpPr>
          <p:nvPr/>
        </p:nvCxnSpPr>
        <p:spPr>
          <a:xfrm flipH="1">
            <a:off x="449004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4"/>
          </p:cNvCxnSpPr>
          <p:nvPr/>
        </p:nvCxnSpPr>
        <p:spPr>
          <a:xfrm>
            <a:off x="4498380" y="3093811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4"/>
          </p:cNvCxnSpPr>
          <p:nvPr/>
        </p:nvCxnSpPr>
        <p:spPr>
          <a:xfrm flipH="1">
            <a:off x="3739794" y="3093811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4"/>
          </p:cNvCxnSpPr>
          <p:nvPr/>
        </p:nvCxnSpPr>
        <p:spPr>
          <a:xfrm flipH="1">
            <a:off x="3739794" y="3093811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</p:cNvCxnSpPr>
          <p:nvPr/>
        </p:nvCxnSpPr>
        <p:spPr>
          <a:xfrm flipH="1">
            <a:off x="4490044" y="3093811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4"/>
          </p:cNvCxnSpPr>
          <p:nvPr/>
        </p:nvCxnSpPr>
        <p:spPr>
          <a:xfrm>
            <a:off x="5779857" y="3093811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4"/>
          </p:cNvCxnSpPr>
          <p:nvPr/>
        </p:nvCxnSpPr>
        <p:spPr>
          <a:xfrm rot="5400000">
            <a:off x="4085048" y="1888548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6" idx="4"/>
          </p:cNvCxnSpPr>
          <p:nvPr/>
        </p:nvCxnSpPr>
        <p:spPr>
          <a:xfrm rot="5400000">
            <a:off x="4460173" y="2263673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6" idx="4"/>
          </p:cNvCxnSpPr>
          <p:nvPr/>
        </p:nvCxnSpPr>
        <p:spPr>
          <a:xfrm rot="16200000" flipH="1">
            <a:off x="5110389" y="1955237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74"/>
          <p:cNvSpPr txBox="1">
            <a:spLocks noChangeArrowheads="1"/>
          </p:cNvSpPr>
          <p:nvPr/>
        </p:nvSpPr>
        <p:spPr bwMode="auto">
          <a:xfrm>
            <a:off x="2512995" y="1878127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2272638" y="2768702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3</a:t>
            </a:r>
          </a:p>
        </p:txBody>
      </p:sp>
    </p:spTree>
    <p:extLst>
      <p:ext uri="{BB962C8B-B14F-4D97-AF65-F5344CB8AC3E}">
        <p14:creationId xmlns:p14="http://schemas.microsoft.com/office/powerpoint/2010/main" val="3667262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r>
              <a:rPr lang="en-US" dirty="0"/>
              <a:t>We don’t know the “right” levels of abstraction</a:t>
            </a:r>
          </a:p>
          <a:p>
            <a:r>
              <a:rPr lang="en-US" dirty="0"/>
              <a:t>So let the model figure it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</p:spTree>
    <p:extLst>
      <p:ext uri="{BB962C8B-B14F-4D97-AF65-F5344CB8AC3E}">
        <p14:creationId xmlns:p14="http://schemas.microsoft.com/office/powerpoint/2010/main" val="6401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Face Recognition:</a:t>
            </a:r>
          </a:p>
          <a:p>
            <a:pPr lvl="1"/>
            <a:r>
              <a:rPr lang="en-US" dirty="0"/>
              <a:t>Deep Network can build up increasingly higher levels of abstraction</a:t>
            </a:r>
          </a:p>
          <a:p>
            <a:pPr lvl="1"/>
            <a:r>
              <a:rPr lang="en-US" dirty="0"/>
              <a:t>Lines, parts,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</p:spTree>
    <p:extLst>
      <p:ext uri="{BB962C8B-B14F-4D97-AF65-F5344CB8AC3E}">
        <p14:creationId xmlns:p14="http://schemas.microsoft.com/office/powerpoint/2010/main" val="3718004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8229" y="1708627"/>
            <a:ext cx="4336845" cy="4500352"/>
            <a:chOff x="2272638" y="1775316"/>
            <a:chExt cx="4336845" cy="4500352"/>
          </a:xfrm>
        </p:grpSpPr>
        <p:sp>
          <p:nvSpPr>
            <p:cNvPr id="68" name="Connector 67"/>
            <p:cNvSpPr/>
            <p:nvPr/>
          </p:nvSpPr>
          <p:spPr>
            <a:xfrm>
              <a:off x="3033291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9" name="Connector 68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0" name="Connector 69"/>
            <p:cNvSpPr/>
            <p:nvPr/>
          </p:nvSpPr>
          <p:spPr>
            <a:xfrm>
              <a:off x="3866902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1" name="Connector 70"/>
            <p:cNvSpPr/>
            <p:nvPr/>
          </p:nvSpPr>
          <p:spPr>
            <a:xfrm>
              <a:off x="4783875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72" name="Connector 71"/>
            <p:cNvSpPr/>
            <p:nvPr/>
          </p:nvSpPr>
          <p:spPr>
            <a:xfrm>
              <a:off x="6159333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Connector 7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4" name="Connector 7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025621" y="4810270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575805" y="587868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77" name="Straight Connector 76"/>
            <p:cNvCxnSpPr>
              <a:stCxn id="69" idx="4"/>
              <a:endCxn id="68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9" idx="4"/>
              <a:endCxn id="71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9" idx="4"/>
              <a:endCxn id="72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3" idx="4"/>
              <a:endCxn id="70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3" idx="4"/>
              <a:endCxn id="71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4"/>
              <a:endCxn id="72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4"/>
              <a:endCxn id="68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68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4"/>
              <a:endCxn id="70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4" idx="4"/>
              <a:endCxn id="71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72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90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1</a:t>
              </a:r>
            </a:p>
          </p:txBody>
        </p:sp>
        <p:sp>
          <p:nvSpPr>
            <p:cNvPr id="91" name="Connector 90"/>
            <p:cNvSpPr/>
            <p:nvPr/>
          </p:nvSpPr>
          <p:spPr>
            <a:xfrm>
              <a:off x="353345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2" name="Connector 91"/>
            <p:cNvSpPr/>
            <p:nvPr/>
          </p:nvSpPr>
          <p:spPr>
            <a:xfrm>
              <a:off x="428370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3" name="Connector 92"/>
            <p:cNvSpPr/>
            <p:nvPr/>
          </p:nvSpPr>
          <p:spPr>
            <a:xfrm>
              <a:off x="5565185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5033957" y="3753547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95" name="Straight Connector 94"/>
            <p:cNvCxnSpPr>
              <a:stCxn id="91" idx="4"/>
              <a:endCxn id="69" idx="0"/>
            </p:cNvCxnSpPr>
            <p:nvPr/>
          </p:nvCxnSpPr>
          <p:spPr>
            <a:xfrm flipH="1">
              <a:off x="375019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1" idx="4"/>
              <a:endCxn id="73" idx="0"/>
            </p:cNvCxnSpPr>
            <p:nvPr/>
          </p:nvCxnSpPr>
          <p:spPr>
            <a:xfrm>
              <a:off x="3758533" y="4150534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1" idx="4"/>
              <a:endCxn id="74" idx="0"/>
            </p:cNvCxnSpPr>
            <p:nvPr/>
          </p:nvCxnSpPr>
          <p:spPr>
            <a:xfrm>
              <a:off x="3758533" y="4150534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4"/>
              <a:endCxn id="73" idx="0"/>
            </p:cNvCxnSpPr>
            <p:nvPr/>
          </p:nvCxnSpPr>
          <p:spPr>
            <a:xfrm flipH="1">
              <a:off x="450044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2" idx="4"/>
              <a:endCxn id="74" idx="0"/>
            </p:cNvCxnSpPr>
            <p:nvPr/>
          </p:nvCxnSpPr>
          <p:spPr>
            <a:xfrm>
              <a:off x="4508783" y="4150534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3" idx="4"/>
              <a:endCxn id="69" idx="0"/>
            </p:cNvCxnSpPr>
            <p:nvPr/>
          </p:nvCxnSpPr>
          <p:spPr>
            <a:xfrm flipH="1">
              <a:off x="3750197" y="4150534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4"/>
              <a:endCxn id="69" idx="0"/>
            </p:cNvCxnSpPr>
            <p:nvPr/>
          </p:nvCxnSpPr>
          <p:spPr>
            <a:xfrm flipH="1">
              <a:off x="3750197" y="4150534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4"/>
              <a:endCxn id="73" idx="0"/>
            </p:cNvCxnSpPr>
            <p:nvPr/>
          </p:nvCxnSpPr>
          <p:spPr>
            <a:xfrm flipH="1">
              <a:off x="4500447" y="4150534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4"/>
              <a:endCxn id="74" idx="0"/>
            </p:cNvCxnSpPr>
            <p:nvPr/>
          </p:nvCxnSpPr>
          <p:spPr>
            <a:xfrm>
              <a:off x="5790260" y="4150534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76"/>
            <p:cNvSpPr txBox="1">
              <a:spLocks noChangeArrowheads="1"/>
            </p:cNvSpPr>
            <p:nvPr/>
          </p:nvSpPr>
          <p:spPr bwMode="auto">
            <a:xfrm>
              <a:off x="2283041" y="3825425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2</a:t>
              </a:r>
            </a:p>
          </p:txBody>
        </p:sp>
        <p:sp>
          <p:nvSpPr>
            <p:cNvPr id="105" name="Connector 104"/>
            <p:cNvSpPr/>
            <p:nvPr/>
          </p:nvSpPr>
          <p:spPr>
            <a:xfrm>
              <a:off x="352305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06" name="Connector 105"/>
            <p:cNvSpPr/>
            <p:nvPr/>
          </p:nvSpPr>
          <p:spPr>
            <a:xfrm>
              <a:off x="4615085" y="1775316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onnector 106"/>
            <p:cNvSpPr/>
            <p:nvPr/>
          </p:nvSpPr>
          <p:spPr>
            <a:xfrm>
              <a:off x="427330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08" name="Connector 107"/>
            <p:cNvSpPr/>
            <p:nvPr/>
          </p:nvSpPr>
          <p:spPr>
            <a:xfrm>
              <a:off x="5554782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5023554" y="2696824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110" name="Straight Connector 109"/>
            <p:cNvCxnSpPr>
              <a:stCxn id="105" idx="4"/>
            </p:cNvCxnSpPr>
            <p:nvPr/>
          </p:nvCxnSpPr>
          <p:spPr>
            <a:xfrm flipH="1">
              <a:off x="373979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4"/>
            </p:cNvCxnSpPr>
            <p:nvPr/>
          </p:nvCxnSpPr>
          <p:spPr>
            <a:xfrm>
              <a:off x="3748130" y="3093811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5" idx="4"/>
            </p:cNvCxnSpPr>
            <p:nvPr/>
          </p:nvCxnSpPr>
          <p:spPr>
            <a:xfrm>
              <a:off x="3748130" y="3093811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7" idx="4"/>
            </p:cNvCxnSpPr>
            <p:nvPr/>
          </p:nvCxnSpPr>
          <p:spPr>
            <a:xfrm flipH="1">
              <a:off x="449004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4"/>
            </p:cNvCxnSpPr>
            <p:nvPr/>
          </p:nvCxnSpPr>
          <p:spPr>
            <a:xfrm>
              <a:off x="4498380" y="3093811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4"/>
            </p:cNvCxnSpPr>
            <p:nvPr/>
          </p:nvCxnSpPr>
          <p:spPr>
            <a:xfrm flipH="1">
              <a:off x="3739794" y="3093811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7" idx="4"/>
            </p:cNvCxnSpPr>
            <p:nvPr/>
          </p:nvCxnSpPr>
          <p:spPr>
            <a:xfrm flipH="1">
              <a:off x="3739794" y="3093811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8" idx="4"/>
            </p:cNvCxnSpPr>
            <p:nvPr/>
          </p:nvCxnSpPr>
          <p:spPr>
            <a:xfrm flipH="1">
              <a:off x="4490044" y="3093811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8" idx="4"/>
            </p:cNvCxnSpPr>
            <p:nvPr/>
          </p:nvCxnSpPr>
          <p:spPr>
            <a:xfrm>
              <a:off x="5779857" y="3093811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6" idx="4"/>
            </p:cNvCxnSpPr>
            <p:nvPr/>
          </p:nvCxnSpPr>
          <p:spPr>
            <a:xfrm rot="5400000">
              <a:off x="4085048" y="1888548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4"/>
            </p:cNvCxnSpPr>
            <p:nvPr/>
          </p:nvCxnSpPr>
          <p:spPr>
            <a:xfrm rot="5400000">
              <a:off x="4460173" y="2263673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6" idx="4"/>
            </p:cNvCxnSpPr>
            <p:nvPr/>
          </p:nvCxnSpPr>
          <p:spPr>
            <a:xfrm rot="16200000" flipH="1">
              <a:off x="5110389" y="1955237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74"/>
            <p:cNvSpPr txBox="1">
              <a:spLocks noChangeArrowheads="1"/>
            </p:cNvSpPr>
            <p:nvPr/>
          </p:nvSpPr>
          <p:spPr bwMode="auto">
            <a:xfrm>
              <a:off x="2512995" y="1878127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123" name="TextBox 76"/>
            <p:cNvSpPr txBox="1">
              <a:spLocks noChangeArrowheads="1"/>
            </p:cNvSpPr>
            <p:nvPr/>
          </p:nvSpPr>
          <p:spPr bwMode="auto">
            <a:xfrm>
              <a:off x="2272638" y="2768702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1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Connectionist Models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Consider humans:</a:t>
            </a:r>
          </a:p>
          <a:p>
            <a:pPr lvl="1"/>
            <a:r>
              <a:rPr lang="en-US"/>
              <a:t>Neuron switching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0.001 second</a:t>
            </a:r>
          </a:p>
          <a:p>
            <a:pPr lvl="1"/>
            <a:r>
              <a:rPr lang="en-US"/>
              <a:t>Number of neurons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10</a:t>
            </a:r>
          </a:p>
          <a:p>
            <a:pPr lvl="1"/>
            <a:r>
              <a:rPr lang="en-US"/>
              <a:t>Connections per neuron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4-5</a:t>
            </a:r>
          </a:p>
          <a:p>
            <a:pPr lvl="1"/>
            <a:r>
              <a:rPr lang="en-US"/>
              <a:t>Scene recognition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0.1 second</a:t>
            </a:r>
          </a:p>
          <a:p>
            <a:pPr lvl="1"/>
            <a:r>
              <a:rPr lang="en-US"/>
              <a:t>100 inference steps doesn't seem like enough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	 much parallel computation</a:t>
            </a:r>
          </a:p>
          <a:p>
            <a:r>
              <a:rPr lang="en-US"/>
              <a:t>Properties of artificial neural nets (ANN)</a:t>
            </a:r>
          </a:p>
          <a:p>
            <a:pPr lvl="1"/>
            <a:r>
              <a:rPr lang="en-US"/>
              <a:t>Many neuron-like threshold switching units</a:t>
            </a:r>
          </a:p>
          <a:p>
            <a:pPr lvl="1"/>
            <a:r>
              <a:rPr lang="en-US"/>
              <a:t>Many weighted interconnections among units</a:t>
            </a:r>
          </a:p>
          <a:p>
            <a:pPr lvl="1"/>
            <a:r>
              <a:rPr lang="en-US"/>
              <a:t>Highly parallel, distributed processes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57764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808163"/>
            <a:ext cx="4038600" cy="2306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7963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 for a basic Neural Network, there are many design decisions to make: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hidden layers (depth)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units per hidden layer (width)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Type of activation function (nonlinearity)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Form of objective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1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sigmoid activation functions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0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arbitrary nonlinear activation functions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480682"/>
            <a:ext cx="3344069" cy="52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56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4266687" y="4545147"/>
            <a:ext cx="5180937" cy="17104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18" y="1210760"/>
            <a:ext cx="3967782" cy="5044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far, we’ve assumed that the activation function (nonlinearity) is always the sigmoid function…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9828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Sigmoid / Logistic Function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963567"/>
                </p:ext>
              </p:extLst>
            </p:nvPr>
          </p:nvGraphicFramePr>
          <p:xfrm>
            <a:off x="5864202" y="1940053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02" y="1940053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9654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7687" y="2832971"/>
            <a:ext cx="195718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Alternate 1: </a:t>
            </a:r>
            <a:r>
              <a:rPr lang="en-US" sz="2400" dirty="0" err="1"/>
              <a:t>tanh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07687" y="3840596"/>
            <a:ext cx="412041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Like logistic function but shifted to range [-1, +1]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683302"/>
            <a:ext cx="4200549" cy="23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69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1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9547" y="1554955"/>
            <a:ext cx="150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6" y="1742875"/>
            <a:ext cx="6261100" cy="468630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6941016" y="4342828"/>
            <a:ext cx="536168" cy="82321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77184" y="4242025"/>
            <a:ext cx="166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</a:t>
            </a:r>
            <a:br>
              <a:rPr lang="en-US" dirty="0"/>
            </a:br>
            <a:r>
              <a:rPr lang="en-US" dirty="0"/>
              <a:t>vs. </a:t>
            </a:r>
            <a:br>
              <a:rPr lang="en-US" dirty="0"/>
            </a:br>
            <a:r>
              <a:rPr lang="en-US" dirty="0" err="1"/>
              <a:t>tanh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25119" y="2357542"/>
            <a:ext cx="80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depth 4</a:t>
            </a:r>
            <a:r>
              <a:rPr lang="en-US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4231467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often used in vision tasks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Alternate 2: rectified linear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Linear with a cutoff at zero</a:t>
            </a:r>
          </a:p>
          <a:p>
            <a:endParaRPr lang="en-US" sz="2400" dirty="0"/>
          </a:p>
          <a:p>
            <a:r>
              <a:rPr lang="en-US" sz="2400" dirty="0"/>
              <a:t>(Implementation: clip the gradient when you pass zero)</a:t>
            </a:r>
          </a:p>
        </p:txBody>
      </p:sp>
      <p:pic>
        <p:nvPicPr>
          <p:cNvPr id="8" name="Picture 7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9" y="2578634"/>
            <a:ext cx="4322186" cy="2843966"/>
          </a:xfrm>
          <a:prstGeom prst="rect">
            <a:avLst/>
          </a:prstGeom>
        </p:spPr>
      </p:pic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" y="5422600"/>
            <a:ext cx="2514600" cy="711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9143" y="4127500"/>
            <a:ext cx="1442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41500" y="3048000"/>
            <a:ext cx="1351643" cy="1079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9400" y="4127501"/>
            <a:ext cx="1562100" cy="33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34584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often used in vision tasks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Alternate 2: rectified linear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Soft version: log(</a:t>
            </a:r>
            <a:r>
              <a:rPr lang="en-US" sz="2400" dirty="0" err="1"/>
              <a:t>exp</a:t>
            </a:r>
            <a:r>
              <a:rPr lang="en-US" sz="2400" dirty="0"/>
              <a:t>(x)+1)</a:t>
            </a:r>
          </a:p>
          <a:p>
            <a:endParaRPr lang="en-US" sz="2400" dirty="0"/>
          </a:p>
          <a:p>
            <a:r>
              <a:rPr lang="en-US" sz="2400" dirty="0"/>
              <a:t>Doesn’t saturate (at one end)</a:t>
            </a:r>
          </a:p>
          <a:p>
            <a:r>
              <a:rPr lang="en-US" sz="2400" dirty="0" err="1"/>
              <a:t>Sparsifies</a:t>
            </a:r>
            <a:r>
              <a:rPr lang="en-US" sz="2400" dirty="0"/>
              <a:t> outputs</a:t>
            </a:r>
          </a:p>
          <a:p>
            <a:r>
              <a:rPr lang="en-US" sz="2400" dirty="0"/>
              <a:t>Helps with vanishing gradient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721285"/>
            <a:ext cx="3384136" cy="2531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961947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Functions for 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760"/>
            <a:ext cx="8229600" cy="31495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Regression:</a:t>
            </a:r>
          </a:p>
          <a:p>
            <a:pPr lvl="1"/>
            <a:r>
              <a:rPr lang="en-US" dirty="0"/>
              <a:t>Use the same objective as Linear Regression</a:t>
            </a:r>
          </a:p>
          <a:p>
            <a:pPr lvl="1"/>
            <a:r>
              <a:rPr lang="en-US" dirty="0"/>
              <a:t>Quadratic loss (i.e. mean squared error)</a:t>
            </a:r>
          </a:p>
          <a:p>
            <a:r>
              <a:rPr lang="en-US" dirty="0"/>
              <a:t>Classification:</a:t>
            </a:r>
          </a:p>
          <a:p>
            <a:pPr lvl="1"/>
            <a:r>
              <a:rPr lang="en-US" dirty="0"/>
              <a:t>Use the same objective as Logistic Regression</a:t>
            </a:r>
          </a:p>
          <a:p>
            <a:pPr lvl="1"/>
            <a:r>
              <a:rPr lang="en-US" dirty="0"/>
              <a:t>Cross-entropy (i.e. negative log likelihood)</a:t>
            </a:r>
          </a:p>
          <a:p>
            <a:pPr lvl="1"/>
            <a:r>
              <a:rPr lang="en-US" dirty="0"/>
              <a:t>This requires probabilities, so we add an additional “</a:t>
            </a:r>
            <a:r>
              <a:rPr lang="en-US" dirty="0" err="1"/>
              <a:t>softmax</a:t>
            </a:r>
            <a:r>
              <a:rPr lang="en-US" dirty="0"/>
              <a:t>” layer at the end of our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" y="4753910"/>
            <a:ext cx="8613986" cy="1602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0002" y="4650339"/>
            <a:ext cx="8950246" cy="1860136"/>
            <a:chOff x="210000" y="1743969"/>
            <a:chExt cx="8770240" cy="4476485"/>
          </a:xfrm>
        </p:grpSpPr>
        <p:sp>
          <p:nvSpPr>
            <p:cNvPr id="7" name="Rectangle 6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72244" y="1878251"/>
              <a:ext cx="0" cy="4172188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952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7453" y="1600200"/>
            <a:ext cx="730715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Because a lot of money is invested in it…</a:t>
            </a:r>
          </a:p>
          <a:p>
            <a:pPr lvl="1"/>
            <a:r>
              <a:rPr lang="en-US" dirty="0" err="1"/>
              <a:t>DeepMind</a:t>
            </a:r>
            <a:r>
              <a:rPr lang="en-US" dirty="0"/>
              <a:t>:  Acquired by Google for </a:t>
            </a:r>
            <a:r>
              <a:rPr lang="en-US" b="1" dirty="0"/>
              <a:t>$400 million</a:t>
            </a:r>
          </a:p>
          <a:p>
            <a:pPr lvl="1"/>
            <a:r>
              <a:rPr lang="en-US" dirty="0" err="1"/>
              <a:t>DNNResearch</a:t>
            </a:r>
            <a:r>
              <a:rPr lang="en-US" dirty="0"/>
              <a:t>:  </a:t>
            </a:r>
            <a:r>
              <a:rPr lang="en-US" b="1" dirty="0"/>
              <a:t>Three person startup </a:t>
            </a:r>
            <a:r>
              <a:rPr lang="en-US" dirty="0"/>
              <a:t>(including Geoff Hinton) acquired by Google for unknown price tag</a:t>
            </a:r>
          </a:p>
          <a:p>
            <a:pPr lvl="1"/>
            <a:r>
              <a:rPr lang="en-US" dirty="0" err="1"/>
              <a:t>Enlitic</a:t>
            </a:r>
            <a:r>
              <a:rPr lang="en-US" dirty="0"/>
              <a:t>, Ersatz, </a:t>
            </a:r>
            <a:r>
              <a:rPr lang="en-US" dirty="0" err="1"/>
              <a:t>MetaMind</a:t>
            </a:r>
            <a:r>
              <a:rPr lang="en-US" dirty="0"/>
              <a:t>, </a:t>
            </a:r>
            <a:r>
              <a:rPr lang="en-US" dirty="0" err="1"/>
              <a:t>Nervana</a:t>
            </a:r>
            <a:r>
              <a:rPr lang="en-US" dirty="0"/>
              <a:t>, Skylab: </a:t>
            </a:r>
            <a:br>
              <a:rPr lang="en-US" dirty="0"/>
            </a:br>
            <a:r>
              <a:rPr lang="en-US" dirty="0"/>
              <a:t>Deep Learning startups commanding </a:t>
            </a:r>
            <a:r>
              <a:rPr lang="en-US" b="1" dirty="0"/>
              <a:t>millions of VC dollars</a:t>
            </a:r>
          </a:p>
          <a:p>
            <a:r>
              <a:rPr lang="en-US" dirty="0"/>
              <a:t>Because it made the </a:t>
            </a:r>
            <a:r>
              <a:rPr lang="en-US" b="1" dirty="0"/>
              <a:t>front page </a:t>
            </a:r>
            <a:r>
              <a:rPr lang="en-US" dirty="0"/>
              <a:t>of the New York Times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2" y="5984577"/>
            <a:ext cx="2906430" cy="74354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27" y="2208068"/>
            <a:ext cx="1653682" cy="6590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227" y="3190248"/>
            <a:ext cx="1653681" cy="930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27" y="4402713"/>
            <a:ext cx="1653682" cy="5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2692" y="3723758"/>
            <a:ext cx="4430937" cy="2477135"/>
            <a:chOff x="-15240" y="2107565"/>
            <a:chExt cx="7924800" cy="4430395"/>
          </a:xfrm>
        </p:grpSpPr>
        <p:sp>
          <p:nvSpPr>
            <p:cNvPr id="4" name="Connector 3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" name="Connector 5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2895601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60" y="385005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0" y="580331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cxnSp>
          <p:nvCxnSpPr>
            <p:cNvPr id="16" name="Straight Connector 15"/>
            <p:cNvCxnSpPr>
              <a:stCxn id="6" idx="4"/>
              <a:endCxn id="4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7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4"/>
              <a:endCxn id="8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4"/>
              <a:endCxn id="9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4"/>
              <a:endCxn id="7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4"/>
              <a:endCxn id="8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4"/>
              <a:endCxn id="9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4"/>
              <a:endCxn id="4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4"/>
              <a:endCxn id="4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4"/>
              <a:endCxn id="7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4"/>
              <a:endCxn id="8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4"/>
              <a:endCxn id="9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4"/>
              <a:endCxn id="6" idx="0"/>
            </p:cNvCxnSpPr>
            <p:nvPr/>
          </p:nvCxnSpPr>
          <p:spPr>
            <a:xfrm rot="5400000">
              <a:off x="2612391" y="3067050"/>
              <a:ext cx="764540" cy="62484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1" idx="0"/>
            </p:cNvCxnSpPr>
            <p:nvPr/>
          </p:nvCxnSpPr>
          <p:spPr>
            <a:xfrm rot="16200000" flipH="1">
              <a:off x="3298190" y="3006090"/>
              <a:ext cx="764540" cy="74675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2" idx="0"/>
            </p:cNvCxnSpPr>
            <p:nvPr/>
          </p:nvCxnSpPr>
          <p:spPr>
            <a:xfrm rot="16200000" flipH="1">
              <a:off x="4486910" y="1817370"/>
              <a:ext cx="764540" cy="312419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4"/>
            <p:cNvSpPr txBox="1">
              <a:spLocks noChangeArrowheads="1"/>
            </p:cNvSpPr>
            <p:nvPr/>
          </p:nvSpPr>
          <p:spPr bwMode="auto">
            <a:xfrm>
              <a:off x="424180" y="23622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Output</a:t>
              </a:r>
            </a:p>
          </p:txBody>
        </p:sp>
        <p:sp>
          <p:nvSpPr>
            <p:cNvPr id="35" name="TextBox 75"/>
            <p:cNvSpPr txBox="1">
              <a:spLocks noChangeArrowheads="1"/>
            </p:cNvSpPr>
            <p:nvPr/>
          </p:nvSpPr>
          <p:spPr bwMode="auto">
            <a:xfrm>
              <a:off x="0" y="59436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Input</a:t>
              </a:r>
            </a:p>
          </p:txBody>
        </p:sp>
        <p:sp>
          <p:nvSpPr>
            <p:cNvPr id="36" name="TextBox 76"/>
            <p:cNvSpPr txBox="1">
              <a:spLocks noChangeArrowheads="1"/>
            </p:cNvSpPr>
            <p:nvPr/>
          </p:nvSpPr>
          <p:spPr bwMode="auto">
            <a:xfrm>
              <a:off x="-15240" y="3990339"/>
              <a:ext cx="2057399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Hidden Layer</a:t>
              </a:r>
            </a:p>
          </p:txBody>
        </p:sp>
        <p:sp>
          <p:nvSpPr>
            <p:cNvPr id="40" name="Connector 39"/>
            <p:cNvSpPr/>
            <p:nvPr/>
          </p:nvSpPr>
          <p:spPr>
            <a:xfrm>
              <a:off x="5135880" y="2107565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K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2" name="TextBox 12"/>
            <p:cNvSpPr txBox="1">
              <a:spLocks noChangeArrowheads="1"/>
            </p:cNvSpPr>
            <p:nvPr/>
          </p:nvSpPr>
          <p:spPr bwMode="auto">
            <a:xfrm>
              <a:off x="4165599" y="2221916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/>
                <a:t>…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547360" y="2930527"/>
              <a:ext cx="883920" cy="83121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4053839" y="2931320"/>
              <a:ext cx="1494316" cy="830422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682241" y="2931320"/>
              <a:ext cx="2865915" cy="83042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8" y="1806810"/>
            <a:ext cx="3657600" cy="1193800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633" y="997097"/>
            <a:ext cx="2667000" cy="765547"/>
          </a:xfrm>
        </p:spPr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: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12" y="1077941"/>
            <a:ext cx="3379082" cy="54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6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77" y="671566"/>
            <a:ext cx="6490314" cy="58437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vs. Quadratic loss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516717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0761"/>
            <a:ext cx="8229600" cy="7084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Matching Quiz:</a:t>
            </a:r>
            <a:r>
              <a:rPr lang="en-US" dirty="0"/>
              <a:t> Suppose you are given a neural net with a single output, y, and one hidden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27832"/>
              </p:ext>
            </p:extLst>
          </p:nvPr>
        </p:nvGraphicFramePr>
        <p:xfrm>
          <a:off x="327318" y="2024665"/>
          <a:ext cx="3193908" cy="253602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93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4134">
                <a:tc>
                  <a:txBody>
                    <a:bodyPr/>
                    <a:lstStyle/>
                    <a:p>
                      <a:r>
                        <a:rPr lang="en-US" b="0" dirty="0"/>
                        <a:t>1) Minimizing sum of squared errors…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048">
                <a:tc>
                  <a:txBody>
                    <a:bodyPr/>
                    <a:lstStyle/>
                    <a:p>
                      <a:r>
                        <a:rPr lang="en-US" dirty="0"/>
                        <a:t>2) Minimizing sum of squared errors plus squared</a:t>
                      </a:r>
                      <a:r>
                        <a:rPr lang="en-US" baseline="0" dirty="0"/>
                        <a:t> Euclidean norm of weights…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/>
                        <a:t>3) Minimizing</a:t>
                      </a:r>
                      <a:r>
                        <a:rPr lang="en-US" baseline="0" dirty="0"/>
                        <a:t> cross-entropy…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/>
                        <a:t>4) Minimizing hinge</a:t>
                      </a:r>
                      <a:r>
                        <a:rPr lang="en-US" baseline="0" dirty="0"/>
                        <a:t> loss…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868158"/>
              </p:ext>
            </p:extLst>
          </p:nvPr>
        </p:nvGraphicFramePr>
        <p:xfrm>
          <a:off x="4867433" y="1964947"/>
          <a:ext cx="4114727" cy="34024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3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5) …MLE estimates of weights assuming target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follows a Bernoulli with parameter </a:t>
                      </a:r>
                      <a:r>
                        <a:rPr lang="en-US" b="0" baseline="0" dirty="0"/>
                        <a:t>given by the output value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121">
                <a:tc>
                  <a:txBody>
                    <a:bodyPr/>
                    <a:lstStyle/>
                    <a:p>
                      <a:r>
                        <a:rPr lang="en-US" dirty="0"/>
                        <a:t>6) …MAP estimates of</a:t>
                      </a:r>
                      <a:r>
                        <a:rPr lang="en-US" baseline="0" dirty="0"/>
                        <a:t> weights</a:t>
                      </a:r>
                      <a:r>
                        <a:rPr lang="en-US" dirty="0"/>
                        <a:t> assuming weight priors are zero mean Gaussian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685">
                <a:tc>
                  <a:txBody>
                    <a:bodyPr/>
                    <a:lstStyle/>
                    <a:p>
                      <a:r>
                        <a:rPr lang="en-US" dirty="0"/>
                        <a:t>7) …estimates with a large</a:t>
                      </a:r>
                      <a:r>
                        <a:rPr lang="en-US" baseline="0" dirty="0"/>
                        <a:t> margin on the training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1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8) …MLE estimates of weights assuming zero mean Gaussian noise on the output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79968" y="3028941"/>
            <a:ext cx="1136477" cy="76480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…gives…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779287" y="5555666"/>
            <a:ext cx="7333398" cy="1165810"/>
          </a:xfrm>
          <a:prstGeom prst="rect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2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3=8, 4=6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3=8, 4=6</a:t>
            </a:r>
          </a:p>
          <a:p>
            <a:pPr marL="514350" indent="-514350"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86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4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 1:</a:t>
            </a:r>
            <a:br>
              <a:rPr lang="en-US" b="1" dirty="0"/>
            </a:br>
            <a:r>
              <a:rPr lang="en-US" dirty="0"/>
              <a:t>When can we compute the gradients of the parameters of an arbitrary neural network?</a:t>
            </a:r>
          </a:p>
          <a:p>
            <a:endParaRPr lang="en-US" dirty="0"/>
          </a:p>
          <a:p>
            <a:r>
              <a:rPr lang="en-US" b="1" dirty="0"/>
              <a:t>Question 2:</a:t>
            </a:r>
            <a:br>
              <a:rPr lang="en-US" b="1" dirty="0"/>
            </a:br>
            <a:r>
              <a:rPr lang="en-US" dirty="0"/>
              <a:t>When can we make the gradient computation efficient?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29550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3880283"/>
            <a:ext cx="2668956" cy="2547370"/>
            <a:chOff x="2270760" y="2174240"/>
            <a:chExt cx="4572000" cy="4363720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637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2990218"/>
            <a:ext cx="2668956" cy="3437435"/>
            <a:chOff x="2270760" y="649532"/>
            <a:chExt cx="4572000" cy="5888428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flipH="1">
              <a:off x="2682240" y="1472492"/>
              <a:ext cx="2914800" cy="22892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9" idx="3"/>
              <a:endCxn id="16" idx="0"/>
            </p:cNvCxnSpPr>
            <p:nvPr/>
          </p:nvCxnSpPr>
          <p:spPr>
            <a:xfrm flipH="1">
              <a:off x="4053840" y="3183406"/>
              <a:ext cx="510959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4"/>
              <a:endCxn id="17" idx="0"/>
            </p:cNvCxnSpPr>
            <p:nvPr/>
          </p:nvCxnSpPr>
          <p:spPr>
            <a:xfrm>
              <a:off x="6237922" y="3183406"/>
              <a:ext cx="193358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nector 28"/>
          <p:cNvSpPr/>
          <p:nvPr/>
        </p:nvSpPr>
        <p:spPr>
          <a:xfrm>
            <a:off x="6516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7323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>
            <a:stCxn id="15" idx="4"/>
            <a:endCxn id="29" idx="7"/>
          </p:cNvCxnSpPr>
          <p:nvPr/>
        </p:nvCxnSpPr>
        <p:spPr>
          <a:xfrm flipH="1">
            <a:off x="6926277" y="3470630"/>
            <a:ext cx="262880" cy="65906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4"/>
            <a:endCxn id="31" idx="0"/>
          </p:cNvCxnSpPr>
          <p:nvPr/>
        </p:nvCxnSpPr>
        <p:spPr>
          <a:xfrm>
            <a:off x="7189157" y="3470630"/>
            <a:ext cx="374122" cy="5183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39750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Backpropagation</a:t>
            </a:r>
            <a:r>
              <a:rPr lang="en-US" sz="2200" dirty="0"/>
              <a:t> is just repeated application of the </a:t>
            </a:r>
            <a:r>
              <a:rPr lang="en-US" sz="2200" b="1" dirty="0"/>
              <a:t>chain rule </a:t>
            </a:r>
            <a:r>
              <a:rPr lang="en-US" sz="2200" dirty="0"/>
              <a:t>from Calculus 101.</a:t>
            </a:r>
          </a:p>
        </p:txBody>
      </p:sp>
    </p:spTree>
    <p:extLst>
      <p:ext uri="{BB962C8B-B14F-4D97-AF65-F5344CB8AC3E}">
        <p14:creationId xmlns:p14="http://schemas.microsoft.com/office/powerpoint/2010/main" val="22116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730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848" y="1600201"/>
            <a:ext cx="6913952" cy="24488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Deep learning: </a:t>
            </a:r>
          </a:p>
          <a:p>
            <a:pPr lvl="1"/>
            <a:r>
              <a:rPr lang="en-US" dirty="0"/>
              <a:t>Has won numerous pattern recognition competitions</a:t>
            </a:r>
          </a:p>
          <a:p>
            <a:pPr lvl="1"/>
            <a:r>
              <a:rPr lang="en-US" dirty="0"/>
              <a:t>Does so with minimal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5309" y="1633450"/>
            <a:ext cx="1584233" cy="4109200"/>
            <a:chOff x="205309" y="1633450"/>
            <a:chExt cx="1584233" cy="4109200"/>
          </a:xfrm>
        </p:grpSpPr>
        <p:sp>
          <p:nvSpPr>
            <p:cNvPr id="23" name="Oval 22"/>
            <p:cNvSpPr/>
            <p:nvPr/>
          </p:nvSpPr>
          <p:spPr>
            <a:xfrm>
              <a:off x="492527" y="1724105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96784" y="2650838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3" idx="4"/>
              <a:endCxn id="26" idx="0"/>
            </p:cNvCxnSpPr>
            <p:nvPr/>
          </p:nvCxnSpPr>
          <p:spPr>
            <a:xfrm flipH="1">
              <a:off x="421705" y="1979028"/>
              <a:ext cx="195743" cy="67181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67607" y="3508479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6" idx="4"/>
              <a:endCxn id="29" idx="0"/>
            </p:cNvCxnSpPr>
            <p:nvPr/>
          </p:nvCxnSpPr>
          <p:spPr>
            <a:xfrm>
              <a:off x="421705" y="2905761"/>
              <a:ext cx="70823" cy="60271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23603" y="1633450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1960s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4523" y="2555369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1980s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05309" y="4535252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29" idx="4"/>
              <a:endCxn id="34" idx="0"/>
            </p:cNvCxnSpPr>
            <p:nvPr/>
          </p:nvCxnSpPr>
          <p:spPr>
            <a:xfrm flipH="1">
              <a:off x="330230" y="3763402"/>
              <a:ext cx="162298" cy="77185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67274" y="3394478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1990s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1380" y="4434413"/>
              <a:ext cx="137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2006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381267" y="5474157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34" idx="4"/>
              <a:endCxn id="42" idx="0"/>
            </p:cNvCxnSpPr>
            <p:nvPr/>
          </p:nvCxnSpPr>
          <p:spPr>
            <a:xfrm>
              <a:off x="330230" y="4790175"/>
              <a:ext cx="175958" cy="683982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7078" y="5373318"/>
              <a:ext cx="777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2016</a:t>
              </a: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925248" y="4049096"/>
            <a:ext cx="6913952" cy="2411367"/>
          </a:xfrm>
          <a:prstGeom prst="rect">
            <a:avLst/>
          </a:prstGeom>
          <a:solidFill>
            <a:srgbClr val="558E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This wasn’t always the case!</a:t>
            </a:r>
          </a:p>
          <a:p>
            <a:pPr marL="0" lvl="1" indent="0">
              <a:buNone/>
            </a:pPr>
            <a:r>
              <a:rPr lang="en-US" dirty="0"/>
              <a:t>Since 1980s:  Form of models hasn’t changed much, </a:t>
            </a:r>
            <a:br>
              <a:rPr lang="en-US" dirty="0"/>
            </a:br>
            <a:r>
              <a:rPr lang="en-US" dirty="0"/>
              <a:t>but lots of new tricks…</a:t>
            </a:r>
          </a:p>
          <a:p>
            <a:pPr lvl="1"/>
            <a:r>
              <a:rPr lang="en-US" dirty="0"/>
              <a:t>More hidden units</a:t>
            </a:r>
          </a:p>
          <a:p>
            <a:pPr lvl="1"/>
            <a:r>
              <a:rPr lang="en-US" dirty="0"/>
              <a:t>Better (online) optimization</a:t>
            </a:r>
          </a:p>
          <a:p>
            <a:pPr lvl="1"/>
            <a:r>
              <a:rPr lang="en-US" dirty="0"/>
              <a:t>New nonlinear functions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Faster computers (CPUs and GPUs)</a:t>
            </a:r>
          </a:p>
        </p:txBody>
      </p:sp>
    </p:spTree>
    <p:extLst>
      <p:ext uri="{BB962C8B-B14F-4D97-AF65-F5344CB8AC3E}">
        <p14:creationId xmlns:p14="http://schemas.microsoft.com/office/powerpoint/2010/main" val="424920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7"/>
          <a:stretch/>
        </p:blipFill>
        <p:spPr>
          <a:xfrm>
            <a:off x="687206" y="2637763"/>
            <a:ext cx="1390759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60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6" y="2637763"/>
            <a:ext cx="8084180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0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360825" y="1092508"/>
            <a:ext cx="3677521" cy="1754678"/>
            <a:chOff x="132403" y="2827190"/>
            <a:chExt cx="7777157" cy="371077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4267200" y="2827190"/>
              <a:ext cx="822960" cy="822962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5968503" y="5772652"/>
              <a:ext cx="635994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 b="1"/>
                <a:t>…</a:t>
              </a:r>
            </a:p>
          </p:txBody>
        </p:sp>
        <p:cxnSp>
          <p:nvCxnSpPr>
            <p:cNvPr id="12" name="Straight Connector 11"/>
            <p:cNvCxnSpPr>
              <a:stCxn id="10" idx="4"/>
              <a:endCxn id="9" idx="0"/>
            </p:cNvCxnSpPr>
            <p:nvPr/>
          </p:nvCxnSpPr>
          <p:spPr>
            <a:xfrm>
              <a:off x="4678680" y="3650152"/>
              <a:ext cx="28194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4"/>
              <a:endCxn id="6" idx="0"/>
            </p:cNvCxnSpPr>
            <p:nvPr/>
          </p:nvCxnSpPr>
          <p:spPr>
            <a:xfrm flipH="1">
              <a:off x="1783081" y="3650152"/>
              <a:ext cx="2895599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4"/>
              <a:endCxn id="7" idx="0"/>
            </p:cNvCxnSpPr>
            <p:nvPr/>
          </p:nvCxnSpPr>
          <p:spPr>
            <a:xfrm flipH="1">
              <a:off x="3307079" y="3650152"/>
              <a:ext cx="13716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  <a:endCxn id="8" idx="0"/>
            </p:cNvCxnSpPr>
            <p:nvPr/>
          </p:nvCxnSpPr>
          <p:spPr>
            <a:xfrm>
              <a:off x="4678680" y="3650152"/>
              <a:ext cx="3048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4"/>
            <p:cNvSpPr txBox="1">
              <a:spLocks noChangeArrowheads="1"/>
            </p:cNvSpPr>
            <p:nvPr/>
          </p:nvSpPr>
          <p:spPr bwMode="auto">
            <a:xfrm>
              <a:off x="424181" y="3015150"/>
              <a:ext cx="1295399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/>
                <a:t>Output</a:t>
              </a:r>
            </a:p>
          </p:txBody>
        </p:sp>
        <p:sp>
          <p:nvSpPr>
            <p:cNvPr id="17" name="TextBox 75"/>
            <p:cNvSpPr txBox="1">
              <a:spLocks noChangeArrowheads="1"/>
            </p:cNvSpPr>
            <p:nvPr/>
          </p:nvSpPr>
          <p:spPr bwMode="auto">
            <a:xfrm>
              <a:off x="132403" y="5943600"/>
              <a:ext cx="1030591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/>
                <a:t>Input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6825" y="470024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1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3644" y="4657081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2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475" y="464562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3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0727" y="4647817"/>
              <a:ext cx="669637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>
                  <a:latin typeface="Arial"/>
                  <a:cs typeface="Arial"/>
                </a:rPr>
                <a:t>θ</a:t>
              </a:r>
              <a:r>
                <a:rPr lang="en-US" sz="1300" baseline="-25000" dirty="0" err="1">
                  <a:latin typeface="Arial"/>
                  <a:cs typeface="Arial"/>
                </a:rPr>
                <a:t>M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143" y="1592433"/>
            <a:ext cx="172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1:</a:t>
            </a:r>
          </a:p>
          <a:p>
            <a:r>
              <a:rPr lang="en-US" b="1" dirty="0"/>
              <a:t>Logistic Regression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3487" y="2987072"/>
            <a:ext cx="8770240" cy="3734403"/>
            <a:chOff x="210000" y="1743969"/>
            <a:chExt cx="8770240" cy="4476485"/>
          </a:xfrm>
        </p:grpSpPr>
        <p:sp>
          <p:nvSpPr>
            <p:cNvPr id="25" name="Rectangle 24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2" y="3099666"/>
            <a:ext cx="8109185" cy="34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95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2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87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44143" y="1486322"/>
            <a:ext cx="7479583" cy="5235154"/>
            <a:chOff x="210000" y="1743969"/>
            <a:chExt cx="8770240" cy="4476485"/>
          </a:xfrm>
        </p:grpSpPr>
        <p:sp>
          <p:nvSpPr>
            <p:cNvPr id="9" name="Rectangle 8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14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3895471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accent4"/>
                </a:solidFill>
              </a:rPr>
              <a:t>where each node represents a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</a:t>
            </a:r>
            <a:r>
              <a:rPr lang="en-US" sz="2200" b="1" dirty="0">
                <a:solidFill>
                  <a:schemeClr val="accent4"/>
                </a:solidFill>
              </a:rPr>
              <a:t>s</a:t>
            </a:r>
            <a:r>
              <a:rPr lang="en-US" sz="2200" b="1" dirty="0"/>
              <a:t> </a:t>
            </a:r>
            <a:r>
              <a:rPr lang="en-US" sz="2200" dirty="0"/>
              <a:t>of the goal </a:t>
            </a:r>
            <a:r>
              <a:rPr lang="en-US" sz="2200" dirty="0">
                <a:solidFill>
                  <a:srgbClr val="8064A2"/>
                </a:solidFill>
              </a:rPr>
              <a:t>with respect to that node’s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2466434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03693" y="5050737"/>
            <a:ext cx="8940307" cy="1493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03693" y="4445239"/>
            <a:ext cx="8940307" cy="6054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03693" y="3118239"/>
            <a:ext cx="8940307" cy="13269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3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03693" y="2515762"/>
            <a:ext cx="8940307" cy="663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4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03693" y="1831141"/>
            <a:ext cx="8940307" cy="663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847941" y="1797444"/>
            <a:ext cx="3407157" cy="1611140"/>
            <a:chOff x="4847941" y="1797444"/>
            <a:chExt cx="3407157" cy="16111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941" y="2224285"/>
              <a:ext cx="888224" cy="118429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58" y="2224285"/>
              <a:ext cx="897419" cy="1184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714" y="2224285"/>
              <a:ext cx="888224" cy="1184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47941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8565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0714" y="1797444"/>
              <a:ext cx="1234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Not a face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810409" y="4154658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Linear regression, Logistic regression, Neural Network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7941" y="5508100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Mean-squared error,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1678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/>
      <p:bldP spid="30" grpId="0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Neural Networks</a:t>
            </a:r>
            <a:r>
              <a:rPr lang="en-US" dirty="0"/>
              <a:t>…</a:t>
            </a:r>
          </a:p>
          <a:p>
            <a:pPr marL="914400" lvl="1" indent="-514350"/>
            <a:r>
              <a:rPr lang="en-US" dirty="0"/>
              <a:t>provide a way of learning features</a:t>
            </a:r>
          </a:p>
          <a:p>
            <a:pPr marL="914400" lvl="1" indent="-514350"/>
            <a:r>
              <a:rPr lang="en-US" dirty="0"/>
              <a:t>are highly nonlinear prediction functions</a:t>
            </a:r>
          </a:p>
          <a:p>
            <a:pPr marL="914400" lvl="1" indent="-514350"/>
            <a:r>
              <a:rPr lang="en-US" dirty="0"/>
              <a:t>(can be) a highly parallel network of logistic regression classifiers</a:t>
            </a:r>
          </a:p>
          <a:p>
            <a:pPr marL="914400" lvl="1" indent="-514350"/>
            <a:r>
              <a:rPr lang="en-US" dirty="0"/>
              <a:t>discover useful hidden representations of the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Backpropagation</a:t>
            </a:r>
            <a:r>
              <a:rPr lang="en-US" dirty="0"/>
              <a:t>…</a:t>
            </a:r>
          </a:p>
          <a:p>
            <a:pPr marL="914400" lvl="1" indent="-514350"/>
            <a:r>
              <a:rPr lang="en-US" dirty="0"/>
              <a:t>provides an efficient way to compute gradients</a:t>
            </a:r>
          </a:p>
          <a:p>
            <a:pPr marL="914400" lvl="1" indent="-514350"/>
            <a:r>
              <a:rPr lang="en-US" dirty="0"/>
              <a:t>is a special case of reverse-mode automatic differentiation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40642</TotalTime>
  <Words>2806</Words>
  <Application>Microsoft Office PowerPoint</Application>
  <PresentationFormat>On-screen Show (4:3)</PresentationFormat>
  <Paragraphs>1046</Paragraphs>
  <Slides>70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9" baseType="lpstr">
      <vt:lpstr>Arial</vt:lpstr>
      <vt:lpstr>Arial Black</vt:lpstr>
      <vt:lpstr>Book Antiqua</vt:lpstr>
      <vt:lpstr>Calibri</vt:lpstr>
      <vt:lpstr>Candara</vt:lpstr>
      <vt:lpstr>Helvetica Neue Bold Condensed</vt:lpstr>
      <vt:lpstr>Lucida Sans</vt:lpstr>
      <vt:lpstr>News Gothic MT</vt:lpstr>
      <vt:lpstr>Symbol</vt:lpstr>
      <vt:lpstr>Tahoma</vt:lpstr>
      <vt:lpstr>Times New Roman</vt:lpstr>
      <vt:lpstr>Wingdings</vt:lpstr>
      <vt:lpstr>Office Theme</vt:lpstr>
      <vt:lpstr>Network</vt:lpstr>
      <vt:lpstr>Contemporary Portrait</vt:lpstr>
      <vt:lpstr>1_Office Theme</vt:lpstr>
      <vt:lpstr>2_Office Theme</vt:lpstr>
      <vt:lpstr>Picture</vt:lpstr>
      <vt:lpstr>Equation</vt:lpstr>
      <vt:lpstr>NEURAL NETWORKS:</vt:lpstr>
      <vt:lpstr>Learning highly non-linear functions</vt:lpstr>
      <vt:lpstr>Perceptron and Neural Nets</vt:lpstr>
      <vt:lpstr>Connectionist Models</vt:lpstr>
      <vt:lpstr>Why is everyone talking  about Deep Learning?</vt:lpstr>
      <vt:lpstr>Why is everyone talking  about Deep Learning?</vt:lpstr>
      <vt:lpstr>A Recipe for  Machine Learning</vt:lpstr>
      <vt:lpstr>A Recipe for  Machine Learning</vt:lpstr>
      <vt:lpstr>A Recipe for  Machine Learning</vt:lpstr>
      <vt:lpstr>A Recipe for  Machine Learning</vt:lpstr>
      <vt:lpstr>Linear Regression</vt:lpstr>
      <vt:lpstr>Logistic Regression</vt:lpstr>
      <vt:lpstr>Logistic Regression</vt:lpstr>
      <vt:lpstr>Logistic Regression</vt:lpstr>
      <vt:lpstr>Logistic Regression</vt:lpstr>
      <vt:lpstr>Neural Network Model</vt:lpstr>
      <vt:lpstr>“Combined logistic models”</vt:lpstr>
      <vt:lpstr>PowerPoint Presentation</vt:lpstr>
      <vt:lpstr>PowerPoint Presentation</vt:lpstr>
      <vt:lpstr>Not really,  no target for hidden units...</vt:lpstr>
      <vt:lpstr>Jargon Pseudo-Correspondence</vt:lpstr>
      <vt:lpstr>Neural Network</vt:lpstr>
      <vt:lpstr>Neural Network</vt:lpstr>
      <vt:lpstr>Building a Neural Net</vt:lpstr>
      <vt:lpstr>Building a Neural Net</vt:lpstr>
      <vt:lpstr>Building a Neural Net</vt:lpstr>
      <vt:lpstr>Building a Neural Net</vt:lpstr>
      <vt:lpstr>Building a Neural Net</vt:lpstr>
      <vt:lpstr>Decision Boundary</vt:lpstr>
      <vt:lpstr>Decision Boundary</vt:lpstr>
      <vt:lpstr>Decision Boundary</vt:lpstr>
      <vt:lpstr>Multi-Class Output</vt:lpstr>
      <vt:lpstr>Deeper Networks</vt:lpstr>
      <vt:lpstr>Deeper Networks</vt:lpstr>
      <vt:lpstr>Deeper Networks</vt:lpstr>
      <vt:lpstr>Different Levels of Abstraction</vt:lpstr>
      <vt:lpstr>Different Levels of Abstraction</vt:lpstr>
      <vt:lpstr>Different Levels of Abstraction</vt:lpstr>
      <vt:lpstr>Architectures</vt:lpstr>
      <vt:lpstr>Neural Network Architectures</vt:lpstr>
      <vt:lpstr>Activation Functions</vt:lpstr>
      <vt:lpstr>Activation Functions</vt:lpstr>
      <vt:lpstr>Activation Functions</vt:lpstr>
      <vt:lpstr>Activation Functions</vt:lpstr>
      <vt:lpstr>PowerPoint Presentation</vt:lpstr>
      <vt:lpstr>Activation Functions</vt:lpstr>
      <vt:lpstr>Activation Functions</vt:lpstr>
      <vt:lpstr>Objective Functions for NNs</vt:lpstr>
      <vt:lpstr>Multi-Class Output</vt:lpstr>
      <vt:lpstr>Multi-Class Output</vt:lpstr>
      <vt:lpstr>Cross-entropy vs. Quadratic loss</vt:lpstr>
      <vt:lpstr>A Recipe for  Machine Learning</vt:lpstr>
      <vt:lpstr>Objective Functions</vt:lpstr>
      <vt:lpstr>Backpropagation</vt:lpstr>
      <vt:lpstr>A Recipe for  Machine Learning</vt:lpstr>
      <vt:lpstr>Backpropagation</vt:lpstr>
      <vt:lpstr>Chain Rule</vt:lpstr>
      <vt:lpstr>Chain Rule</vt:lpstr>
      <vt:lpstr>Chain Rule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Chain Rule</vt:lpstr>
      <vt:lpstr>Chain Rule</vt:lpstr>
      <vt:lpstr>Backpropagation</vt:lpstr>
      <vt:lpstr>A Recipe for  Machine Learning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Gormley</dc:creator>
  <cp:lastModifiedBy>Zouari Mahrez</cp:lastModifiedBy>
  <cp:revision>2586</cp:revision>
  <dcterms:created xsi:type="dcterms:W3CDTF">2014-04-15T19:33:39Z</dcterms:created>
  <dcterms:modified xsi:type="dcterms:W3CDTF">2022-10-08T11:39:10Z</dcterms:modified>
</cp:coreProperties>
</file>